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7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8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713" r:id="rId7"/>
    <p:sldMasterId id="2147483737" r:id="rId8"/>
    <p:sldMasterId id="2147483763" r:id="rId9"/>
    <p:sldMasterId id="2147483794" r:id="rId10"/>
    <p:sldMasterId id="2147483824" r:id="rId11"/>
    <p:sldMasterId id="2147483851" r:id="rId12"/>
    <p:sldMasterId id="2147483879" r:id="rId13"/>
  </p:sldMasterIdLst>
  <p:notesMasterIdLst>
    <p:notesMasterId r:id="rId51"/>
  </p:notesMasterIdLst>
  <p:sldIdLst>
    <p:sldId id="257" r:id="rId14"/>
    <p:sldId id="649" r:id="rId15"/>
    <p:sldId id="285" r:id="rId16"/>
    <p:sldId id="305" r:id="rId17"/>
    <p:sldId id="306" r:id="rId18"/>
    <p:sldId id="260" r:id="rId19"/>
    <p:sldId id="347" r:id="rId20"/>
    <p:sldId id="1900" r:id="rId21"/>
    <p:sldId id="292" r:id="rId22"/>
    <p:sldId id="1901" r:id="rId23"/>
    <p:sldId id="1903" r:id="rId24"/>
    <p:sldId id="1904" r:id="rId25"/>
    <p:sldId id="414" r:id="rId26"/>
    <p:sldId id="293" r:id="rId27"/>
    <p:sldId id="343" r:id="rId28"/>
    <p:sldId id="315" r:id="rId29"/>
    <p:sldId id="344" r:id="rId30"/>
    <p:sldId id="314" r:id="rId31"/>
    <p:sldId id="1909" r:id="rId32"/>
    <p:sldId id="339" r:id="rId33"/>
    <p:sldId id="408" r:id="rId34"/>
    <p:sldId id="340" r:id="rId35"/>
    <p:sldId id="534" r:id="rId36"/>
    <p:sldId id="327" r:id="rId37"/>
    <p:sldId id="341" r:id="rId38"/>
    <p:sldId id="342" r:id="rId39"/>
    <p:sldId id="1922" r:id="rId40"/>
    <p:sldId id="1918" r:id="rId41"/>
    <p:sldId id="1917" r:id="rId42"/>
    <p:sldId id="266" r:id="rId43"/>
    <p:sldId id="289" r:id="rId44"/>
    <p:sldId id="300" r:id="rId45"/>
    <p:sldId id="286" r:id="rId46"/>
    <p:sldId id="493" r:id="rId47"/>
    <p:sldId id="1924" r:id="rId48"/>
    <p:sldId id="1923" r:id="rId49"/>
    <p:sldId id="192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eline Brady" initials="MB" lastIdx="5" clrIdx="0">
    <p:extLst>
      <p:ext uri="{19B8F6BF-5375-455C-9EA6-DF929625EA0E}">
        <p15:presenceInfo xmlns:p15="http://schemas.microsoft.com/office/powerpoint/2012/main" userId="S::mabrady@ama-assn.org::f530a89d-335d-42e1-b68a-0aa26073f5d2" providerId="AD"/>
      </p:ext>
    </p:extLst>
  </p:cmAuthor>
  <p:cmAuthor id="2" name="Janet Williams" initials="JW" lastIdx="1" clrIdx="1">
    <p:extLst>
      <p:ext uri="{19B8F6BF-5375-455C-9EA6-DF929625EA0E}">
        <p15:presenceInfo xmlns:p15="http://schemas.microsoft.com/office/powerpoint/2012/main" userId="S::jawillia@ama-assn.org::1dcf8866-a3a4-40ca-a6c7-a40309ca0311" providerId="AD"/>
      </p:ext>
    </p:extLst>
  </p:cmAuthor>
  <p:cmAuthor id="3" name="Anita Balan" initials="AB" lastIdx="9" clrIdx="2">
    <p:extLst>
      <p:ext uri="{19B8F6BF-5375-455C-9EA6-DF929625EA0E}">
        <p15:presenceInfo xmlns:p15="http://schemas.microsoft.com/office/powerpoint/2012/main" userId="S-1-5-21-1805903709-2446811197-1600848090-1243" providerId="AD"/>
      </p:ext>
    </p:extLst>
  </p:cmAuthor>
  <p:cmAuthor id="4" name="Andrea Price" initials="AP" lastIdx="3" clrIdx="3">
    <p:extLst>
      <p:ext uri="{19B8F6BF-5375-455C-9EA6-DF929625EA0E}">
        <p15:presenceInfo xmlns:p15="http://schemas.microsoft.com/office/powerpoint/2012/main" userId="Andrea Pr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7" autoAdjust="0"/>
    <p:restoredTop sz="74922" autoAdjust="0"/>
  </p:normalViewPr>
  <p:slideViewPr>
    <p:cSldViewPr snapToGrid="0">
      <p:cViewPr varScale="1">
        <p:scale>
          <a:sx n="42" d="100"/>
          <a:sy n="42" d="100"/>
        </p:scale>
        <p:origin x="13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-94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497B8-6902-9C4C-A3D0-3BB67D6AA898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86EED7-766F-B442-A297-CF016899BBE0}">
      <dgm:prSet/>
      <dgm:spPr/>
      <dgm:t>
        <a:bodyPr/>
        <a:lstStyle/>
        <a:p>
          <a:pPr rtl="0"/>
          <a:r>
            <a:rPr lang="en-US" b="0" i="0"/>
            <a:t>Create awareness</a:t>
          </a:r>
          <a:endParaRPr lang="en-US"/>
        </a:p>
      </dgm:t>
    </dgm:pt>
    <dgm:pt modelId="{096ABDEF-1E5A-204D-A6F1-B7006FCA8E0B}" type="parTrans" cxnId="{6C5BC0FA-92C6-4546-A0F9-2A98659473CB}">
      <dgm:prSet/>
      <dgm:spPr/>
      <dgm:t>
        <a:bodyPr/>
        <a:lstStyle/>
        <a:p>
          <a:endParaRPr lang="en-US"/>
        </a:p>
      </dgm:t>
    </dgm:pt>
    <dgm:pt modelId="{A7707071-8E54-6A4A-ABAD-38375D8FB424}" type="sibTrans" cxnId="{6C5BC0FA-92C6-4546-A0F9-2A98659473CB}">
      <dgm:prSet/>
      <dgm:spPr/>
      <dgm:t>
        <a:bodyPr/>
        <a:lstStyle/>
        <a:p>
          <a:endParaRPr lang="en-US"/>
        </a:p>
      </dgm:t>
    </dgm:pt>
    <dgm:pt modelId="{5D004109-18BB-7941-ABC7-7FB937647008}">
      <dgm:prSet/>
      <dgm:spPr/>
      <dgm:t>
        <a:bodyPr/>
        <a:lstStyle/>
        <a:p>
          <a:pPr rtl="0"/>
          <a:r>
            <a:rPr lang="en-US" b="0" i="0" dirty="0"/>
            <a:t>Identify patients with prediabetes and document the diagnosis</a:t>
          </a:r>
          <a:endParaRPr lang="en-US" dirty="0"/>
        </a:p>
      </dgm:t>
    </dgm:pt>
    <dgm:pt modelId="{AECCF43E-F2D5-0247-BA63-0A4C4177A330}" type="parTrans" cxnId="{6C816005-5802-1042-8212-350548E6C53D}">
      <dgm:prSet/>
      <dgm:spPr/>
      <dgm:t>
        <a:bodyPr/>
        <a:lstStyle/>
        <a:p>
          <a:endParaRPr lang="en-US"/>
        </a:p>
      </dgm:t>
    </dgm:pt>
    <dgm:pt modelId="{E036517C-B56A-334A-9629-4BC2BC0E291E}" type="sibTrans" cxnId="{6C816005-5802-1042-8212-350548E6C53D}">
      <dgm:prSet/>
      <dgm:spPr/>
      <dgm:t>
        <a:bodyPr/>
        <a:lstStyle/>
        <a:p>
          <a:endParaRPr lang="en-US"/>
        </a:p>
      </dgm:t>
    </dgm:pt>
    <dgm:pt modelId="{5B3D471D-6DD6-7046-B168-D0CFDAA053A2}">
      <dgm:prSet/>
      <dgm:spPr/>
      <dgm:t>
        <a:bodyPr/>
        <a:lstStyle/>
        <a:p>
          <a:pPr rtl="0"/>
          <a:r>
            <a:rPr lang="en-US" b="0" i="0" dirty="0"/>
            <a:t>Educate at-risk patients</a:t>
          </a:r>
          <a:endParaRPr lang="en-US" dirty="0"/>
        </a:p>
      </dgm:t>
    </dgm:pt>
    <dgm:pt modelId="{2E869D2D-DD45-4C4B-AC46-C67F8D9559DB}" type="parTrans" cxnId="{AC06ACE6-C9D9-294D-AA1A-E9378E4CB131}">
      <dgm:prSet/>
      <dgm:spPr/>
      <dgm:t>
        <a:bodyPr/>
        <a:lstStyle/>
        <a:p>
          <a:endParaRPr lang="en-US"/>
        </a:p>
      </dgm:t>
    </dgm:pt>
    <dgm:pt modelId="{C018DA8C-675C-3641-A960-B5B6E53FB5B2}" type="sibTrans" cxnId="{AC06ACE6-C9D9-294D-AA1A-E9378E4CB131}">
      <dgm:prSet/>
      <dgm:spPr/>
      <dgm:t>
        <a:bodyPr/>
        <a:lstStyle/>
        <a:p>
          <a:endParaRPr lang="en-US"/>
        </a:p>
      </dgm:t>
    </dgm:pt>
    <dgm:pt modelId="{9E97D722-69E8-6440-8052-1B8E69D6D4CA}">
      <dgm:prSet/>
      <dgm:spPr/>
      <dgm:t>
        <a:bodyPr/>
        <a:lstStyle/>
        <a:p>
          <a:pPr rtl="0"/>
          <a:r>
            <a:rPr lang="en-US" b="0" i="0" dirty="0"/>
            <a:t>Refer patients with prediabetes to an evidence-based diabetes prevention program</a:t>
          </a:r>
          <a:endParaRPr lang="en-US" dirty="0"/>
        </a:p>
      </dgm:t>
    </dgm:pt>
    <dgm:pt modelId="{CBF8048A-3AA1-1E4E-88BE-F3928D9ECF10}" type="parTrans" cxnId="{75A56B40-72DA-7D4E-9A92-BDB7A2F4321D}">
      <dgm:prSet/>
      <dgm:spPr/>
      <dgm:t>
        <a:bodyPr/>
        <a:lstStyle/>
        <a:p>
          <a:endParaRPr lang="en-US"/>
        </a:p>
      </dgm:t>
    </dgm:pt>
    <dgm:pt modelId="{93EFC0C3-7C0F-664F-859D-B7B9C634145F}" type="sibTrans" cxnId="{75A56B40-72DA-7D4E-9A92-BDB7A2F4321D}">
      <dgm:prSet/>
      <dgm:spPr/>
      <dgm:t>
        <a:bodyPr/>
        <a:lstStyle/>
        <a:p>
          <a:endParaRPr lang="en-US"/>
        </a:p>
      </dgm:t>
    </dgm:pt>
    <dgm:pt modelId="{5707D7F9-C27F-014A-B8BF-B6F686C75822}">
      <dgm:prSet/>
      <dgm:spPr/>
      <dgm:t>
        <a:bodyPr/>
        <a:lstStyle/>
        <a:p>
          <a:pPr rtl="0"/>
          <a:r>
            <a:rPr lang="en-US" b="0" i="0"/>
            <a:t>Follow up on patient progress </a:t>
          </a:r>
          <a:endParaRPr lang="en-US"/>
        </a:p>
      </dgm:t>
    </dgm:pt>
    <dgm:pt modelId="{C2F167EE-2155-7B4B-88C8-1F38FED66C7A}" type="parTrans" cxnId="{2E3FCE8B-103B-E543-9D82-8749825C188B}">
      <dgm:prSet/>
      <dgm:spPr/>
      <dgm:t>
        <a:bodyPr/>
        <a:lstStyle/>
        <a:p>
          <a:endParaRPr lang="en-US"/>
        </a:p>
      </dgm:t>
    </dgm:pt>
    <dgm:pt modelId="{5E621268-E59D-2F40-BA80-82C56D4D508A}" type="sibTrans" cxnId="{2E3FCE8B-103B-E543-9D82-8749825C188B}">
      <dgm:prSet/>
      <dgm:spPr/>
      <dgm:t>
        <a:bodyPr/>
        <a:lstStyle/>
        <a:p>
          <a:endParaRPr lang="en-US"/>
        </a:p>
      </dgm:t>
    </dgm:pt>
    <dgm:pt modelId="{52CC015B-BAA4-AF45-85C2-A4DB19CC8BF4}" type="pres">
      <dgm:prSet presAssocID="{3A0497B8-6902-9C4C-A3D0-3BB67D6AA898}" presName="linear" presStyleCnt="0">
        <dgm:presLayoutVars>
          <dgm:dir/>
          <dgm:resizeHandles val="exact"/>
        </dgm:presLayoutVars>
      </dgm:prSet>
      <dgm:spPr/>
    </dgm:pt>
    <dgm:pt modelId="{72CEBFBB-1275-764B-B225-43AB8FB8F16A}" type="pres">
      <dgm:prSet presAssocID="{D686EED7-766F-B442-A297-CF016899BBE0}" presName="comp" presStyleCnt="0"/>
      <dgm:spPr/>
    </dgm:pt>
    <dgm:pt modelId="{977CFE90-990E-B24E-9A29-925C4A526BF2}" type="pres">
      <dgm:prSet presAssocID="{D686EED7-766F-B442-A297-CF016899BBE0}" presName="box" presStyleLbl="node1" presStyleIdx="0" presStyleCnt="5"/>
      <dgm:spPr/>
    </dgm:pt>
    <dgm:pt modelId="{EC127BDF-FEFF-BA43-8CBE-D22BB91418DA}" type="pres">
      <dgm:prSet presAssocID="{D686EED7-766F-B442-A297-CF016899BBE0}" presName="img" presStyleLbl="fgImgPlace1" presStyleIdx="0" presStyleCnt="5" custScaleX="56079" custScaleY="108176" custLinFactNeighborX="-548" custLinFactNeighborY="-7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182CFB5-E363-5143-AA57-6EDE9C6367EF}" type="pres">
      <dgm:prSet presAssocID="{D686EED7-766F-B442-A297-CF016899BBE0}" presName="text" presStyleLbl="node1" presStyleIdx="0" presStyleCnt="5">
        <dgm:presLayoutVars>
          <dgm:bulletEnabled val="1"/>
        </dgm:presLayoutVars>
      </dgm:prSet>
      <dgm:spPr/>
    </dgm:pt>
    <dgm:pt modelId="{F6782D3B-5AB0-C644-87C7-27F8EA5217DF}" type="pres">
      <dgm:prSet presAssocID="{A7707071-8E54-6A4A-ABAD-38375D8FB424}" presName="spacer" presStyleCnt="0"/>
      <dgm:spPr/>
    </dgm:pt>
    <dgm:pt modelId="{A93698D4-F359-B542-9C50-07C45362E3DA}" type="pres">
      <dgm:prSet presAssocID="{5D004109-18BB-7941-ABC7-7FB937647008}" presName="comp" presStyleCnt="0"/>
      <dgm:spPr/>
    </dgm:pt>
    <dgm:pt modelId="{DA8A04BE-6388-D64E-B5F3-4DC67908FB4D}" type="pres">
      <dgm:prSet presAssocID="{5D004109-18BB-7941-ABC7-7FB937647008}" presName="box" presStyleLbl="node1" presStyleIdx="1" presStyleCnt="5"/>
      <dgm:spPr/>
    </dgm:pt>
    <dgm:pt modelId="{D8E1088D-D3C2-4F45-AD82-BA802A0C86FC}" type="pres">
      <dgm:prSet presAssocID="{5D004109-18BB-7941-ABC7-7FB937647008}" presName="img" presStyleLbl="fgImgPlace1" presStyleIdx="1" presStyleCnt="5" custScaleX="57172" custScaleY="10747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6208C2B-4748-2C42-8FBB-1B5FAA8E78F0}" type="pres">
      <dgm:prSet presAssocID="{5D004109-18BB-7941-ABC7-7FB937647008}" presName="text" presStyleLbl="node1" presStyleIdx="1" presStyleCnt="5">
        <dgm:presLayoutVars>
          <dgm:bulletEnabled val="1"/>
        </dgm:presLayoutVars>
      </dgm:prSet>
      <dgm:spPr/>
    </dgm:pt>
    <dgm:pt modelId="{B8B62D54-FD8C-5C4E-94B1-E39B213BA15C}" type="pres">
      <dgm:prSet presAssocID="{E036517C-B56A-334A-9629-4BC2BC0E291E}" presName="spacer" presStyleCnt="0"/>
      <dgm:spPr/>
    </dgm:pt>
    <dgm:pt modelId="{AFE1740A-6B63-4B4E-92DA-350E3EDDC7A2}" type="pres">
      <dgm:prSet presAssocID="{5B3D471D-6DD6-7046-B168-D0CFDAA053A2}" presName="comp" presStyleCnt="0"/>
      <dgm:spPr/>
    </dgm:pt>
    <dgm:pt modelId="{164E5C95-429C-1F4E-A9C0-C15C97797C96}" type="pres">
      <dgm:prSet presAssocID="{5B3D471D-6DD6-7046-B168-D0CFDAA053A2}" presName="box" presStyleLbl="node1" presStyleIdx="2" presStyleCnt="5"/>
      <dgm:spPr/>
    </dgm:pt>
    <dgm:pt modelId="{665EBAF0-7F84-FB4E-9DC9-2C6036681F66}" type="pres">
      <dgm:prSet presAssocID="{5B3D471D-6DD6-7046-B168-D0CFDAA053A2}" presName="img" presStyleLbl="fgImgPlace1" presStyleIdx="2" presStyleCnt="5" custScaleX="58266" custScaleY="11509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C684A5-9924-D340-AB3B-B98C5229EC5B}" type="pres">
      <dgm:prSet presAssocID="{5B3D471D-6DD6-7046-B168-D0CFDAA053A2}" presName="text" presStyleLbl="node1" presStyleIdx="2" presStyleCnt="5">
        <dgm:presLayoutVars>
          <dgm:bulletEnabled val="1"/>
        </dgm:presLayoutVars>
      </dgm:prSet>
      <dgm:spPr/>
    </dgm:pt>
    <dgm:pt modelId="{CD893FF5-5736-BC4D-970D-4F57299E554F}" type="pres">
      <dgm:prSet presAssocID="{C018DA8C-675C-3641-A960-B5B6E53FB5B2}" presName="spacer" presStyleCnt="0"/>
      <dgm:spPr/>
    </dgm:pt>
    <dgm:pt modelId="{9A44B7E8-4749-8846-9D88-0B4FF0B4C333}" type="pres">
      <dgm:prSet presAssocID="{9E97D722-69E8-6440-8052-1B8E69D6D4CA}" presName="comp" presStyleCnt="0"/>
      <dgm:spPr/>
    </dgm:pt>
    <dgm:pt modelId="{E8FFED33-F13E-8041-927C-712CE0A0E2AA}" type="pres">
      <dgm:prSet presAssocID="{9E97D722-69E8-6440-8052-1B8E69D6D4CA}" presName="box" presStyleLbl="node1" presStyleIdx="3" presStyleCnt="5"/>
      <dgm:spPr/>
    </dgm:pt>
    <dgm:pt modelId="{D38EDB39-64CA-8B4A-8CB4-930EA3EC5E68}" type="pres">
      <dgm:prSet presAssocID="{9E97D722-69E8-6440-8052-1B8E69D6D4CA}" presName="img" presStyleLbl="fgImgPlace1" presStyleIdx="3" presStyleCnt="5" custScaleX="60240" custScaleY="112196" custLinFactNeighborX="-1534" custLinFactNeighborY="-30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B1CA2A5-2C58-7649-85AD-F4CEA835E799}" type="pres">
      <dgm:prSet presAssocID="{9E97D722-69E8-6440-8052-1B8E69D6D4CA}" presName="text" presStyleLbl="node1" presStyleIdx="3" presStyleCnt="5">
        <dgm:presLayoutVars>
          <dgm:bulletEnabled val="1"/>
        </dgm:presLayoutVars>
      </dgm:prSet>
      <dgm:spPr/>
    </dgm:pt>
    <dgm:pt modelId="{71E33E92-6B12-9C4B-809E-49C4D398FCC9}" type="pres">
      <dgm:prSet presAssocID="{93EFC0C3-7C0F-664F-859D-B7B9C634145F}" presName="spacer" presStyleCnt="0"/>
      <dgm:spPr/>
    </dgm:pt>
    <dgm:pt modelId="{28DED483-A6A0-CD49-8B0F-BBEEEA3781A2}" type="pres">
      <dgm:prSet presAssocID="{5707D7F9-C27F-014A-B8BF-B6F686C75822}" presName="comp" presStyleCnt="0"/>
      <dgm:spPr/>
    </dgm:pt>
    <dgm:pt modelId="{0C8FC177-CC78-E649-9AC8-37E48730EECC}" type="pres">
      <dgm:prSet presAssocID="{5707D7F9-C27F-014A-B8BF-B6F686C75822}" presName="box" presStyleLbl="node1" presStyleIdx="4" presStyleCnt="5"/>
      <dgm:spPr/>
    </dgm:pt>
    <dgm:pt modelId="{B7113B3C-BD5C-764C-8930-460AE125CE34}" type="pres">
      <dgm:prSet presAssocID="{5707D7F9-C27F-014A-B8BF-B6F686C75822}" presName="img" presStyleLbl="fgImgPlace1" presStyleIdx="4" presStyleCnt="5" custScaleX="58374" custScaleY="101779" custLinFactNeighborX="-1094" custLinFactNeighborY="-336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E50CC6F-5765-CE4E-8F47-23925A53D663}" type="pres">
      <dgm:prSet presAssocID="{5707D7F9-C27F-014A-B8BF-B6F686C75822}" presName="text" presStyleLbl="node1" presStyleIdx="4" presStyleCnt="5">
        <dgm:presLayoutVars>
          <dgm:bulletEnabled val="1"/>
        </dgm:presLayoutVars>
      </dgm:prSet>
      <dgm:spPr/>
    </dgm:pt>
  </dgm:ptLst>
  <dgm:cxnLst>
    <dgm:cxn modelId="{6C816005-5802-1042-8212-350548E6C53D}" srcId="{3A0497B8-6902-9C4C-A3D0-3BB67D6AA898}" destId="{5D004109-18BB-7941-ABC7-7FB937647008}" srcOrd="1" destOrd="0" parTransId="{AECCF43E-F2D5-0247-BA63-0A4C4177A330}" sibTransId="{E036517C-B56A-334A-9629-4BC2BC0E291E}"/>
    <dgm:cxn modelId="{C71B1217-AA86-4B56-AF1D-457839AD5A44}" type="presOf" srcId="{D686EED7-766F-B442-A297-CF016899BBE0}" destId="{B182CFB5-E363-5143-AA57-6EDE9C6367EF}" srcOrd="1" destOrd="0" presId="urn:microsoft.com/office/officeart/2005/8/layout/vList4"/>
    <dgm:cxn modelId="{4254E51F-CDAF-4403-A8D8-6115E82AF3BF}" type="presOf" srcId="{5707D7F9-C27F-014A-B8BF-B6F686C75822}" destId="{0C8FC177-CC78-E649-9AC8-37E48730EECC}" srcOrd="0" destOrd="0" presId="urn:microsoft.com/office/officeart/2005/8/layout/vList4"/>
    <dgm:cxn modelId="{75A56B40-72DA-7D4E-9A92-BDB7A2F4321D}" srcId="{3A0497B8-6902-9C4C-A3D0-3BB67D6AA898}" destId="{9E97D722-69E8-6440-8052-1B8E69D6D4CA}" srcOrd="3" destOrd="0" parTransId="{CBF8048A-3AA1-1E4E-88BE-F3928D9ECF10}" sibTransId="{93EFC0C3-7C0F-664F-859D-B7B9C634145F}"/>
    <dgm:cxn modelId="{49D5B978-2A09-4E97-9338-6ADD12ED3643}" type="presOf" srcId="{5707D7F9-C27F-014A-B8BF-B6F686C75822}" destId="{7E50CC6F-5765-CE4E-8F47-23925A53D663}" srcOrd="1" destOrd="0" presId="urn:microsoft.com/office/officeart/2005/8/layout/vList4"/>
    <dgm:cxn modelId="{10698B84-3905-404D-AF3C-418D86FC3715}" type="presOf" srcId="{9E97D722-69E8-6440-8052-1B8E69D6D4CA}" destId="{E8FFED33-F13E-8041-927C-712CE0A0E2AA}" srcOrd="0" destOrd="0" presId="urn:microsoft.com/office/officeart/2005/8/layout/vList4"/>
    <dgm:cxn modelId="{2E3FCE8B-103B-E543-9D82-8749825C188B}" srcId="{3A0497B8-6902-9C4C-A3D0-3BB67D6AA898}" destId="{5707D7F9-C27F-014A-B8BF-B6F686C75822}" srcOrd="4" destOrd="0" parTransId="{C2F167EE-2155-7B4B-88C8-1F38FED66C7A}" sibTransId="{5E621268-E59D-2F40-BA80-82C56D4D508A}"/>
    <dgm:cxn modelId="{8E578D8D-48C8-4118-879C-0D452997BF88}" type="presOf" srcId="{5B3D471D-6DD6-7046-B168-D0CFDAA053A2}" destId="{DFC684A5-9924-D340-AB3B-B98C5229EC5B}" srcOrd="1" destOrd="0" presId="urn:microsoft.com/office/officeart/2005/8/layout/vList4"/>
    <dgm:cxn modelId="{FD729197-4959-49E8-8667-F76E12AFCFA4}" type="presOf" srcId="{9E97D722-69E8-6440-8052-1B8E69D6D4CA}" destId="{2B1CA2A5-2C58-7649-85AD-F4CEA835E799}" srcOrd="1" destOrd="0" presId="urn:microsoft.com/office/officeart/2005/8/layout/vList4"/>
    <dgm:cxn modelId="{AB5C42A5-E774-42F4-913E-06F3BFFC1DFA}" type="presOf" srcId="{D686EED7-766F-B442-A297-CF016899BBE0}" destId="{977CFE90-990E-B24E-9A29-925C4A526BF2}" srcOrd="0" destOrd="0" presId="urn:microsoft.com/office/officeart/2005/8/layout/vList4"/>
    <dgm:cxn modelId="{006CE8A6-14B8-4B24-A1EB-90F5129144FB}" type="presOf" srcId="{5B3D471D-6DD6-7046-B168-D0CFDAA053A2}" destId="{164E5C95-429C-1F4E-A9C0-C15C97797C96}" srcOrd="0" destOrd="0" presId="urn:microsoft.com/office/officeart/2005/8/layout/vList4"/>
    <dgm:cxn modelId="{AC06ACE6-C9D9-294D-AA1A-E9378E4CB131}" srcId="{3A0497B8-6902-9C4C-A3D0-3BB67D6AA898}" destId="{5B3D471D-6DD6-7046-B168-D0CFDAA053A2}" srcOrd="2" destOrd="0" parTransId="{2E869D2D-DD45-4C4B-AC46-C67F8D9559DB}" sibTransId="{C018DA8C-675C-3641-A960-B5B6E53FB5B2}"/>
    <dgm:cxn modelId="{732DD7E7-FD0F-4229-AB64-ED32DE87DEB9}" type="presOf" srcId="{3A0497B8-6902-9C4C-A3D0-3BB67D6AA898}" destId="{52CC015B-BAA4-AF45-85C2-A4DB19CC8BF4}" srcOrd="0" destOrd="0" presId="urn:microsoft.com/office/officeart/2005/8/layout/vList4"/>
    <dgm:cxn modelId="{182942F2-82F6-4A8A-9D81-FBA34B278FC8}" type="presOf" srcId="{5D004109-18BB-7941-ABC7-7FB937647008}" destId="{DA8A04BE-6388-D64E-B5F3-4DC67908FB4D}" srcOrd="0" destOrd="0" presId="urn:microsoft.com/office/officeart/2005/8/layout/vList4"/>
    <dgm:cxn modelId="{6C5BC0FA-92C6-4546-A0F9-2A98659473CB}" srcId="{3A0497B8-6902-9C4C-A3D0-3BB67D6AA898}" destId="{D686EED7-766F-B442-A297-CF016899BBE0}" srcOrd="0" destOrd="0" parTransId="{096ABDEF-1E5A-204D-A6F1-B7006FCA8E0B}" sibTransId="{A7707071-8E54-6A4A-ABAD-38375D8FB424}"/>
    <dgm:cxn modelId="{C32DE1FD-DC83-4B15-A306-FED0F8D3EA8A}" type="presOf" srcId="{5D004109-18BB-7941-ABC7-7FB937647008}" destId="{26208C2B-4748-2C42-8FBB-1B5FAA8E78F0}" srcOrd="1" destOrd="0" presId="urn:microsoft.com/office/officeart/2005/8/layout/vList4"/>
    <dgm:cxn modelId="{C6202CCD-6787-4ED3-9568-20D8E3392C10}" type="presParOf" srcId="{52CC015B-BAA4-AF45-85C2-A4DB19CC8BF4}" destId="{72CEBFBB-1275-764B-B225-43AB8FB8F16A}" srcOrd="0" destOrd="0" presId="urn:microsoft.com/office/officeart/2005/8/layout/vList4"/>
    <dgm:cxn modelId="{9740A691-7247-4BB9-9F38-9308F9B870F9}" type="presParOf" srcId="{72CEBFBB-1275-764B-B225-43AB8FB8F16A}" destId="{977CFE90-990E-B24E-9A29-925C4A526BF2}" srcOrd="0" destOrd="0" presId="urn:microsoft.com/office/officeart/2005/8/layout/vList4"/>
    <dgm:cxn modelId="{85BED809-2FB3-4D90-8603-532DC4870EC6}" type="presParOf" srcId="{72CEBFBB-1275-764B-B225-43AB8FB8F16A}" destId="{EC127BDF-FEFF-BA43-8CBE-D22BB91418DA}" srcOrd="1" destOrd="0" presId="urn:microsoft.com/office/officeart/2005/8/layout/vList4"/>
    <dgm:cxn modelId="{B78C4767-1B23-4A25-8F06-C28CA3E31FDD}" type="presParOf" srcId="{72CEBFBB-1275-764B-B225-43AB8FB8F16A}" destId="{B182CFB5-E363-5143-AA57-6EDE9C6367EF}" srcOrd="2" destOrd="0" presId="urn:microsoft.com/office/officeart/2005/8/layout/vList4"/>
    <dgm:cxn modelId="{FBA9C485-0394-40BE-B923-7728B3116993}" type="presParOf" srcId="{52CC015B-BAA4-AF45-85C2-A4DB19CC8BF4}" destId="{F6782D3B-5AB0-C644-87C7-27F8EA5217DF}" srcOrd="1" destOrd="0" presId="urn:microsoft.com/office/officeart/2005/8/layout/vList4"/>
    <dgm:cxn modelId="{A83657F5-9561-4D5A-B1E3-7AC4AFB5A3D9}" type="presParOf" srcId="{52CC015B-BAA4-AF45-85C2-A4DB19CC8BF4}" destId="{A93698D4-F359-B542-9C50-07C45362E3DA}" srcOrd="2" destOrd="0" presId="urn:microsoft.com/office/officeart/2005/8/layout/vList4"/>
    <dgm:cxn modelId="{9DA3ACFF-6E2B-4558-94B1-7A54DC0B17E8}" type="presParOf" srcId="{A93698D4-F359-B542-9C50-07C45362E3DA}" destId="{DA8A04BE-6388-D64E-B5F3-4DC67908FB4D}" srcOrd="0" destOrd="0" presId="urn:microsoft.com/office/officeart/2005/8/layout/vList4"/>
    <dgm:cxn modelId="{CBCE2288-754C-4283-8223-79FF2CB89DBC}" type="presParOf" srcId="{A93698D4-F359-B542-9C50-07C45362E3DA}" destId="{D8E1088D-D3C2-4F45-AD82-BA802A0C86FC}" srcOrd="1" destOrd="0" presId="urn:microsoft.com/office/officeart/2005/8/layout/vList4"/>
    <dgm:cxn modelId="{E5DA1C61-F784-4E48-A72F-472B9ACA8616}" type="presParOf" srcId="{A93698D4-F359-B542-9C50-07C45362E3DA}" destId="{26208C2B-4748-2C42-8FBB-1B5FAA8E78F0}" srcOrd="2" destOrd="0" presId="urn:microsoft.com/office/officeart/2005/8/layout/vList4"/>
    <dgm:cxn modelId="{04B10FF2-64A8-4C5A-BC35-F43B2D2F0EB3}" type="presParOf" srcId="{52CC015B-BAA4-AF45-85C2-A4DB19CC8BF4}" destId="{B8B62D54-FD8C-5C4E-94B1-E39B213BA15C}" srcOrd="3" destOrd="0" presId="urn:microsoft.com/office/officeart/2005/8/layout/vList4"/>
    <dgm:cxn modelId="{E26B34EB-1510-4A13-B39D-778924FE19D9}" type="presParOf" srcId="{52CC015B-BAA4-AF45-85C2-A4DB19CC8BF4}" destId="{AFE1740A-6B63-4B4E-92DA-350E3EDDC7A2}" srcOrd="4" destOrd="0" presId="urn:microsoft.com/office/officeart/2005/8/layout/vList4"/>
    <dgm:cxn modelId="{E50DD457-4ED5-4475-B3F4-AD756512F7F7}" type="presParOf" srcId="{AFE1740A-6B63-4B4E-92DA-350E3EDDC7A2}" destId="{164E5C95-429C-1F4E-A9C0-C15C97797C96}" srcOrd="0" destOrd="0" presId="urn:microsoft.com/office/officeart/2005/8/layout/vList4"/>
    <dgm:cxn modelId="{2B97A3E9-2EEB-4758-B09E-B9EC57EC7FC6}" type="presParOf" srcId="{AFE1740A-6B63-4B4E-92DA-350E3EDDC7A2}" destId="{665EBAF0-7F84-FB4E-9DC9-2C6036681F66}" srcOrd="1" destOrd="0" presId="urn:microsoft.com/office/officeart/2005/8/layout/vList4"/>
    <dgm:cxn modelId="{7D8EFA4C-E5BE-46AF-93B2-6361D1742D58}" type="presParOf" srcId="{AFE1740A-6B63-4B4E-92DA-350E3EDDC7A2}" destId="{DFC684A5-9924-D340-AB3B-B98C5229EC5B}" srcOrd="2" destOrd="0" presId="urn:microsoft.com/office/officeart/2005/8/layout/vList4"/>
    <dgm:cxn modelId="{40370439-4FA2-4871-A8EC-48E6D7F8B4E2}" type="presParOf" srcId="{52CC015B-BAA4-AF45-85C2-A4DB19CC8BF4}" destId="{CD893FF5-5736-BC4D-970D-4F57299E554F}" srcOrd="5" destOrd="0" presId="urn:microsoft.com/office/officeart/2005/8/layout/vList4"/>
    <dgm:cxn modelId="{0B6B9BBB-032D-416D-A993-7DD65F688D82}" type="presParOf" srcId="{52CC015B-BAA4-AF45-85C2-A4DB19CC8BF4}" destId="{9A44B7E8-4749-8846-9D88-0B4FF0B4C333}" srcOrd="6" destOrd="0" presId="urn:microsoft.com/office/officeart/2005/8/layout/vList4"/>
    <dgm:cxn modelId="{172347A6-E30E-4BDE-A38E-4E440750FB49}" type="presParOf" srcId="{9A44B7E8-4749-8846-9D88-0B4FF0B4C333}" destId="{E8FFED33-F13E-8041-927C-712CE0A0E2AA}" srcOrd="0" destOrd="0" presId="urn:microsoft.com/office/officeart/2005/8/layout/vList4"/>
    <dgm:cxn modelId="{8991657C-5520-4BB6-B282-A21C6A4E4986}" type="presParOf" srcId="{9A44B7E8-4749-8846-9D88-0B4FF0B4C333}" destId="{D38EDB39-64CA-8B4A-8CB4-930EA3EC5E68}" srcOrd="1" destOrd="0" presId="urn:microsoft.com/office/officeart/2005/8/layout/vList4"/>
    <dgm:cxn modelId="{BD19FD77-3859-4535-B68A-910B19950039}" type="presParOf" srcId="{9A44B7E8-4749-8846-9D88-0B4FF0B4C333}" destId="{2B1CA2A5-2C58-7649-85AD-F4CEA835E799}" srcOrd="2" destOrd="0" presId="urn:microsoft.com/office/officeart/2005/8/layout/vList4"/>
    <dgm:cxn modelId="{38BF4979-26D6-4018-BD7F-C141AE53FD31}" type="presParOf" srcId="{52CC015B-BAA4-AF45-85C2-A4DB19CC8BF4}" destId="{71E33E92-6B12-9C4B-809E-49C4D398FCC9}" srcOrd="7" destOrd="0" presId="urn:microsoft.com/office/officeart/2005/8/layout/vList4"/>
    <dgm:cxn modelId="{0FA8B57A-5CE1-45D8-971B-6AB5D812D589}" type="presParOf" srcId="{52CC015B-BAA4-AF45-85C2-A4DB19CC8BF4}" destId="{28DED483-A6A0-CD49-8B0F-BBEEEA3781A2}" srcOrd="8" destOrd="0" presId="urn:microsoft.com/office/officeart/2005/8/layout/vList4"/>
    <dgm:cxn modelId="{BEC3BCEF-7D6C-40A3-A6F3-27BA3395F19B}" type="presParOf" srcId="{28DED483-A6A0-CD49-8B0F-BBEEEA3781A2}" destId="{0C8FC177-CC78-E649-9AC8-37E48730EECC}" srcOrd="0" destOrd="0" presId="urn:microsoft.com/office/officeart/2005/8/layout/vList4"/>
    <dgm:cxn modelId="{CCBAD58C-519D-4F67-A86D-6487D4D50F6F}" type="presParOf" srcId="{28DED483-A6A0-CD49-8B0F-BBEEEA3781A2}" destId="{B7113B3C-BD5C-764C-8930-460AE125CE34}" srcOrd="1" destOrd="0" presId="urn:microsoft.com/office/officeart/2005/8/layout/vList4"/>
    <dgm:cxn modelId="{5D0B1F8E-B789-4E95-A80B-02EED57BFAF6}" type="presParOf" srcId="{28DED483-A6A0-CD49-8B0F-BBEEEA3781A2}" destId="{7E50CC6F-5765-CE4E-8F47-23925A53D66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3D903E-8251-423A-AB58-FCD65BBDC83F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EF91D3A-ED62-4E33-9728-0A15FC6449CB}">
      <dgm:prSet/>
      <dgm:spPr/>
      <dgm:t>
        <a:bodyPr/>
        <a:lstStyle/>
        <a:p>
          <a:r>
            <a:rPr lang="en-US"/>
            <a:t>•Enrolled in Medicare or Medicare Advantage </a:t>
          </a:r>
        </a:p>
      </dgm:t>
    </dgm:pt>
    <dgm:pt modelId="{CC66A8E5-6AE9-4256-AA4F-949A58781BC1}" type="parTrans" cxnId="{A9E756D6-EFAB-449A-8D4B-9CE92510D0FA}">
      <dgm:prSet/>
      <dgm:spPr/>
      <dgm:t>
        <a:bodyPr/>
        <a:lstStyle/>
        <a:p>
          <a:endParaRPr lang="en-US"/>
        </a:p>
      </dgm:t>
    </dgm:pt>
    <dgm:pt modelId="{1374E2FF-8078-4A99-B238-A8BBA5148559}" type="sibTrans" cxnId="{A9E756D6-EFAB-449A-8D4B-9CE92510D0FA}">
      <dgm:prSet/>
      <dgm:spPr/>
      <dgm:t>
        <a:bodyPr/>
        <a:lstStyle/>
        <a:p>
          <a:endParaRPr lang="en-US"/>
        </a:p>
      </dgm:t>
    </dgm:pt>
    <dgm:pt modelId="{352D06A0-6B57-4E77-8B3B-463488C540A1}">
      <dgm:prSet/>
      <dgm:spPr/>
      <dgm:t>
        <a:bodyPr/>
        <a:lstStyle/>
        <a:p>
          <a:r>
            <a:rPr lang="en-US"/>
            <a:t>•Body Mass Index (BMI) of at least 25 (23 if self-identified as Asian) on the date of the first core session</a:t>
          </a:r>
        </a:p>
      </dgm:t>
    </dgm:pt>
    <dgm:pt modelId="{4063B01C-4810-4CF1-8784-9F856B98B779}" type="parTrans" cxnId="{99BB8FD9-9555-4058-9DE6-3A5DF302D949}">
      <dgm:prSet/>
      <dgm:spPr/>
      <dgm:t>
        <a:bodyPr/>
        <a:lstStyle/>
        <a:p>
          <a:endParaRPr lang="en-US"/>
        </a:p>
      </dgm:t>
    </dgm:pt>
    <dgm:pt modelId="{A83162E6-BFD2-4134-8653-D12D22D38C16}" type="sibTrans" cxnId="{99BB8FD9-9555-4058-9DE6-3A5DF302D949}">
      <dgm:prSet/>
      <dgm:spPr/>
      <dgm:t>
        <a:bodyPr/>
        <a:lstStyle/>
        <a:p>
          <a:endParaRPr lang="en-US"/>
        </a:p>
      </dgm:t>
    </dgm:pt>
    <dgm:pt modelId="{E267B05A-FE19-42CE-8831-4C35549253E0}">
      <dgm:prSet/>
      <dgm:spPr/>
      <dgm:t>
        <a:bodyPr/>
        <a:lstStyle/>
        <a:p>
          <a:r>
            <a:rPr lang="en-US"/>
            <a:t>•Meet 1 of 3 blood test requirements within the 12 months prior to attending the first core session: </a:t>
          </a:r>
        </a:p>
      </dgm:t>
    </dgm:pt>
    <dgm:pt modelId="{DB998D0F-450F-43B2-80C5-B1C7475EAE2F}" type="parTrans" cxnId="{EE44A0D3-0042-4931-9D58-D682A4BFE83A}">
      <dgm:prSet/>
      <dgm:spPr/>
      <dgm:t>
        <a:bodyPr/>
        <a:lstStyle/>
        <a:p>
          <a:endParaRPr lang="en-US"/>
        </a:p>
      </dgm:t>
    </dgm:pt>
    <dgm:pt modelId="{6493EFA2-8250-4AA4-A2A4-38FB815F0E09}" type="sibTrans" cxnId="{EE44A0D3-0042-4931-9D58-D682A4BFE83A}">
      <dgm:prSet/>
      <dgm:spPr/>
      <dgm:t>
        <a:bodyPr/>
        <a:lstStyle/>
        <a:p>
          <a:endParaRPr lang="en-US"/>
        </a:p>
      </dgm:t>
    </dgm:pt>
    <dgm:pt modelId="{0548C1AF-1930-4DF9-91DF-5540CA2FCB30}">
      <dgm:prSet/>
      <dgm:spPr/>
      <dgm:t>
        <a:bodyPr/>
        <a:lstStyle/>
        <a:p>
          <a:r>
            <a:rPr lang="en-US"/>
            <a:t>•No previous diagnosis of diabetes prior to the date of the first core session (with exception of gestational diabetes</a:t>
          </a:r>
        </a:p>
      </dgm:t>
    </dgm:pt>
    <dgm:pt modelId="{2D150C27-3081-4F49-ABCB-FBB4B11BE9AA}" type="parTrans" cxnId="{E193CF3A-6FD0-4603-A93B-F5E9BF4B6489}">
      <dgm:prSet/>
      <dgm:spPr/>
      <dgm:t>
        <a:bodyPr/>
        <a:lstStyle/>
        <a:p>
          <a:endParaRPr lang="en-US"/>
        </a:p>
      </dgm:t>
    </dgm:pt>
    <dgm:pt modelId="{1000BFD2-F70E-4A99-B627-8EB58D624444}" type="sibTrans" cxnId="{E193CF3A-6FD0-4603-A93B-F5E9BF4B6489}">
      <dgm:prSet/>
      <dgm:spPr/>
      <dgm:t>
        <a:bodyPr/>
        <a:lstStyle/>
        <a:p>
          <a:endParaRPr lang="en-US"/>
        </a:p>
      </dgm:t>
    </dgm:pt>
    <dgm:pt modelId="{E11AD4DE-468F-470E-92A1-117F4D4DEF63}">
      <dgm:prSet/>
      <dgm:spPr/>
      <dgm:t>
        <a:bodyPr/>
        <a:lstStyle/>
        <a:p>
          <a:r>
            <a:rPr lang="en-US"/>
            <a:t>•Do not have end-stage renal disease (ESRD) </a:t>
          </a:r>
        </a:p>
      </dgm:t>
    </dgm:pt>
    <dgm:pt modelId="{77EAB938-28EC-4807-B9B7-8814976C7F78}" type="parTrans" cxnId="{410622CE-B163-440A-A982-1C54553C489F}">
      <dgm:prSet/>
      <dgm:spPr/>
      <dgm:t>
        <a:bodyPr/>
        <a:lstStyle/>
        <a:p>
          <a:endParaRPr lang="en-US"/>
        </a:p>
      </dgm:t>
    </dgm:pt>
    <dgm:pt modelId="{21F95047-4CF6-4809-B4B5-74E8A80ADD09}" type="sibTrans" cxnId="{410622CE-B163-440A-A982-1C54553C489F}">
      <dgm:prSet/>
      <dgm:spPr/>
      <dgm:t>
        <a:bodyPr/>
        <a:lstStyle/>
        <a:p>
          <a:endParaRPr lang="en-US"/>
        </a:p>
      </dgm:t>
    </dgm:pt>
    <dgm:pt modelId="{256AF10A-79EC-48B3-BC4B-4BD029848C44}">
      <dgm:prSet/>
      <dgm:spPr/>
      <dgm:t>
        <a:bodyPr/>
        <a:lstStyle/>
        <a:p>
          <a:r>
            <a:rPr lang="en-US"/>
            <a:t>•Has not previously received MDPP services</a:t>
          </a:r>
        </a:p>
      </dgm:t>
    </dgm:pt>
    <dgm:pt modelId="{776C7D5B-FED9-40A5-BD57-30C82249164E}" type="parTrans" cxnId="{DC18980C-7FC9-4CA3-B1A3-D0D06D53FA7D}">
      <dgm:prSet/>
      <dgm:spPr/>
      <dgm:t>
        <a:bodyPr/>
        <a:lstStyle/>
        <a:p>
          <a:endParaRPr lang="en-US"/>
        </a:p>
      </dgm:t>
    </dgm:pt>
    <dgm:pt modelId="{61509CAE-730F-42A2-986C-B3173AD5D82B}" type="sibTrans" cxnId="{DC18980C-7FC9-4CA3-B1A3-D0D06D53FA7D}">
      <dgm:prSet/>
      <dgm:spPr/>
      <dgm:t>
        <a:bodyPr/>
        <a:lstStyle/>
        <a:p>
          <a:endParaRPr lang="en-US"/>
        </a:p>
      </dgm:t>
    </dgm:pt>
    <dgm:pt modelId="{9E2FB4D6-A6CD-4C55-B20E-0E2576BEA427}" type="pres">
      <dgm:prSet presAssocID="{EE3D903E-8251-423A-AB58-FCD65BBDC83F}" presName="root" presStyleCnt="0">
        <dgm:presLayoutVars>
          <dgm:dir/>
          <dgm:resizeHandles val="exact"/>
        </dgm:presLayoutVars>
      </dgm:prSet>
      <dgm:spPr/>
    </dgm:pt>
    <dgm:pt modelId="{0D0FCDF1-B0AB-47B4-82DB-E287B36FFEFC}" type="pres">
      <dgm:prSet presAssocID="{AEF91D3A-ED62-4E33-9728-0A15FC6449CB}" presName="compNode" presStyleCnt="0"/>
      <dgm:spPr/>
    </dgm:pt>
    <dgm:pt modelId="{1A587814-58C3-498C-9797-7222EE9DC33F}" type="pres">
      <dgm:prSet presAssocID="{AEF91D3A-ED62-4E33-9728-0A15FC6449CB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162D4A4-695F-48C6-889C-7749458676D4}" type="pres">
      <dgm:prSet presAssocID="{AEF91D3A-ED62-4E33-9728-0A15FC6449CB}" presName="spaceRect" presStyleCnt="0"/>
      <dgm:spPr/>
    </dgm:pt>
    <dgm:pt modelId="{ADDA9614-9AD7-4364-8CEF-94FBFEDF81F4}" type="pres">
      <dgm:prSet presAssocID="{AEF91D3A-ED62-4E33-9728-0A15FC6449CB}" presName="textRect" presStyleLbl="revTx" presStyleIdx="0" presStyleCnt="6">
        <dgm:presLayoutVars>
          <dgm:chMax val="1"/>
          <dgm:chPref val="1"/>
        </dgm:presLayoutVars>
      </dgm:prSet>
      <dgm:spPr/>
    </dgm:pt>
    <dgm:pt modelId="{651905FA-364D-4893-B207-188C3BA0C45A}" type="pres">
      <dgm:prSet presAssocID="{1374E2FF-8078-4A99-B238-A8BBA5148559}" presName="sibTrans" presStyleCnt="0"/>
      <dgm:spPr/>
    </dgm:pt>
    <dgm:pt modelId="{3A4E0AC0-A77D-442D-9762-4141E835E6F3}" type="pres">
      <dgm:prSet presAssocID="{352D06A0-6B57-4E77-8B3B-463488C540A1}" presName="compNode" presStyleCnt="0"/>
      <dgm:spPr/>
    </dgm:pt>
    <dgm:pt modelId="{6CD43CB0-34AD-4029-8B63-2557C57182C2}" type="pres">
      <dgm:prSet presAssocID="{352D06A0-6B57-4E77-8B3B-463488C540A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1144086-0E02-4359-9B0E-D27675707343}" type="pres">
      <dgm:prSet presAssocID="{352D06A0-6B57-4E77-8B3B-463488C540A1}" presName="spaceRect" presStyleCnt="0"/>
      <dgm:spPr/>
    </dgm:pt>
    <dgm:pt modelId="{A0256D0A-F63C-46A3-B257-FC5676CC7C64}" type="pres">
      <dgm:prSet presAssocID="{352D06A0-6B57-4E77-8B3B-463488C540A1}" presName="textRect" presStyleLbl="revTx" presStyleIdx="1" presStyleCnt="6">
        <dgm:presLayoutVars>
          <dgm:chMax val="1"/>
          <dgm:chPref val="1"/>
        </dgm:presLayoutVars>
      </dgm:prSet>
      <dgm:spPr/>
    </dgm:pt>
    <dgm:pt modelId="{201C4561-8D65-4A6A-B65F-0F83D80F3917}" type="pres">
      <dgm:prSet presAssocID="{A83162E6-BFD2-4134-8653-D12D22D38C16}" presName="sibTrans" presStyleCnt="0"/>
      <dgm:spPr/>
    </dgm:pt>
    <dgm:pt modelId="{F5B2EE2E-9DD4-425E-B93E-D37BA8EAD938}" type="pres">
      <dgm:prSet presAssocID="{E267B05A-FE19-42CE-8831-4C35549253E0}" presName="compNode" presStyleCnt="0"/>
      <dgm:spPr/>
    </dgm:pt>
    <dgm:pt modelId="{08B91B2C-DED9-4550-A845-05A46072976D}" type="pres">
      <dgm:prSet presAssocID="{E267B05A-FE19-42CE-8831-4C35549253E0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B32CE624-F48B-4CA5-B335-244520197ECA}" type="pres">
      <dgm:prSet presAssocID="{E267B05A-FE19-42CE-8831-4C35549253E0}" presName="spaceRect" presStyleCnt="0"/>
      <dgm:spPr/>
    </dgm:pt>
    <dgm:pt modelId="{BC92A078-7CCB-4C2F-91B4-680A3E957359}" type="pres">
      <dgm:prSet presAssocID="{E267B05A-FE19-42CE-8831-4C35549253E0}" presName="textRect" presStyleLbl="revTx" presStyleIdx="2" presStyleCnt="6">
        <dgm:presLayoutVars>
          <dgm:chMax val="1"/>
          <dgm:chPref val="1"/>
        </dgm:presLayoutVars>
      </dgm:prSet>
      <dgm:spPr/>
    </dgm:pt>
    <dgm:pt modelId="{E5BBB656-A4AA-4A5E-9A9B-458189A6E2E9}" type="pres">
      <dgm:prSet presAssocID="{6493EFA2-8250-4AA4-A2A4-38FB815F0E09}" presName="sibTrans" presStyleCnt="0"/>
      <dgm:spPr/>
    </dgm:pt>
    <dgm:pt modelId="{1BAE02EC-C95E-4A7B-9167-4D41857060CC}" type="pres">
      <dgm:prSet presAssocID="{0548C1AF-1930-4DF9-91DF-5540CA2FCB30}" presName="compNode" presStyleCnt="0"/>
      <dgm:spPr/>
    </dgm:pt>
    <dgm:pt modelId="{AC1F716A-EBBC-4C41-BB92-414DB7EFC88D}" type="pres">
      <dgm:prSet presAssocID="{0548C1AF-1930-4DF9-91DF-5540CA2FCB3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5FCF48EC-F5F3-42FE-B891-226CEB1EFF91}" type="pres">
      <dgm:prSet presAssocID="{0548C1AF-1930-4DF9-91DF-5540CA2FCB30}" presName="spaceRect" presStyleCnt="0"/>
      <dgm:spPr/>
    </dgm:pt>
    <dgm:pt modelId="{AA64C2A7-B2C1-4812-ADC3-266D324F88D7}" type="pres">
      <dgm:prSet presAssocID="{0548C1AF-1930-4DF9-91DF-5540CA2FCB30}" presName="textRect" presStyleLbl="revTx" presStyleIdx="3" presStyleCnt="6">
        <dgm:presLayoutVars>
          <dgm:chMax val="1"/>
          <dgm:chPref val="1"/>
        </dgm:presLayoutVars>
      </dgm:prSet>
      <dgm:spPr/>
    </dgm:pt>
    <dgm:pt modelId="{1E3539D0-8FB3-4EC1-9D4B-A5F02E965E55}" type="pres">
      <dgm:prSet presAssocID="{1000BFD2-F70E-4A99-B627-8EB58D624444}" presName="sibTrans" presStyleCnt="0"/>
      <dgm:spPr/>
    </dgm:pt>
    <dgm:pt modelId="{50E71F93-D35B-41D8-A8A0-7D4F1DAB4BD9}" type="pres">
      <dgm:prSet presAssocID="{E11AD4DE-468F-470E-92A1-117F4D4DEF63}" presName="compNode" presStyleCnt="0"/>
      <dgm:spPr/>
    </dgm:pt>
    <dgm:pt modelId="{508C9E3F-FB49-49FC-9744-79DB16C465B5}" type="pres">
      <dgm:prSet presAssocID="{E11AD4DE-468F-470E-92A1-117F4D4DEF6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92D4061-409E-435A-BF6D-056858927EC9}" type="pres">
      <dgm:prSet presAssocID="{E11AD4DE-468F-470E-92A1-117F4D4DEF63}" presName="spaceRect" presStyleCnt="0"/>
      <dgm:spPr/>
    </dgm:pt>
    <dgm:pt modelId="{3CD63688-92CE-40E7-867A-50377BAB7950}" type="pres">
      <dgm:prSet presAssocID="{E11AD4DE-468F-470E-92A1-117F4D4DEF63}" presName="textRect" presStyleLbl="revTx" presStyleIdx="4" presStyleCnt="6">
        <dgm:presLayoutVars>
          <dgm:chMax val="1"/>
          <dgm:chPref val="1"/>
        </dgm:presLayoutVars>
      </dgm:prSet>
      <dgm:spPr/>
    </dgm:pt>
    <dgm:pt modelId="{252280F9-BC53-4AA8-A0D0-80648398E8B1}" type="pres">
      <dgm:prSet presAssocID="{21F95047-4CF6-4809-B4B5-74E8A80ADD09}" presName="sibTrans" presStyleCnt="0"/>
      <dgm:spPr/>
    </dgm:pt>
    <dgm:pt modelId="{1C4BA738-D571-4AF6-9B5B-E2C24F603C94}" type="pres">
      <dgm:prSet presAssocID="{256AF10A-79EC-48B3-BC4B-4BD029848C44}" presName="compNode" presStyleCnt="0"/>
      <dgm:spPr/>
    </dgm:pt>
    <dgm:pt modelId="{F138C142-7473-4E81-98D7-54CFE958DBD8}" type="pres">
      <dgm:prSet presAssocID="{256AF10A-79EC-48B3-BC4B-4BD029848C44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0144460-E99D-4944-A26C-1A540B9266C4}" type="pres">
      <dgm:prSet presAssocID="{256AF10A-79EC-48B3-BC4B-4BD029848C44}" presName="spaceRect" presStyleCnt="0"/>
      <dgm:spPr/>
    </dgm:pt>
    <dgm:pt modelId="{7605CC1F-9695-4F0B-86B7-5E879F6F3E33}" type="pres">
      <dgm:prSet presAssocID="{256AF10A-79EC-48B3-BC4B-4BD029848C4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C18980C-7FC9-4CA3-B1A3-D0D06D53FA7D}" srcId="{EE3D903E-8251-423A-AB58-FCD65BBDC83F}" destId="{256AF10A-79EC-48B3-BC4B-4BD029848C44}" srcOrd="5" destOrd="0" parTransId="{776C7D5B-FED9-40A5-BD57-30C82249164E}" sibTransId="{61509CAE-730F-42A2-986C-B3173AD5D82B}"/>
    <dgm:cxn modelId="{D1248114-CED4-46F5-8E94-832E54485B7B}" type="presOf" srcId="{256AF10A-79EC-48B3-BC4B-4BD029848C44}" destId="{7605CC1F-9695-4F0B-86B7-5E879F6F3E33}" srcOrd="0" destOrd="0" presId="urn:microsoft.com/office/officeart/2018/2/layout/IconLabelList"/>
    <dgm:cxn modelId="{E193CF3A-6FD0-4603-A93B-F5E9BF4B6489}" srcId="{EE3D903E-8251-423A-AB58-FCD65BBDC83F}" destId="{0548C1AF-1930-4DF9-91DF-5540CA2FCB30}" srcOrd="3" destOrd="0" parTransId="{2D150C27-3081-4F49-ABCB-FBB4B11BE9AA}" sibTransId="{1000BFD2-F70E-4A99-B627-8EB58D624444}"/>
    <dgm:cxn modelId="{FCD45F41-5D1C-4DE8-B0D2-B3BED896E1B5}" type="presOf" srcId="{E267B05A-FE19-42CE-8831-4C35549253E0}" destId="{BC92A078-7CCB-4C2F-91B4-680A3E957359}" srcOrd="0" destOrd="0" presId="urn:microsoft.com/office/officeart/2018/2/layout/IconLabelList"/>
    <dgm:cxn modelId="{0BF73468-BB48-4DD3-92CA-6A2000FB4F3B}" type="presOf" srcId="{EE3D903E-8251-423A-AB58-FCD65BBDC83F}" destId="{9E2FB4D6-A6CD-4C55-B20E-0E2576BEA427}" srcOrd="0" destOrd="0" presId="urn:microsoft.com/office/officeart/2018/2/layout/IconLabelList"/>
    <dgm:cxn modelId="{062C0583-A010-4B5C-9D58-F9196CD0E884}" type="presOf" srcId="{AEF91D3A-ED62-4E33-9728-0A15FC6449CB}" destId="{ADDA9614-9AD7-4364-8CEF-94FBFEDF81F4}" srcOrd="0" destOrd="0" presId="urn:microsoft.com/office/officeart/2018/2/layout/IconLabelList"/>
    <dgm:cxn modelId="{6243C9CD-AF6D-4853-95EC-AE913B03C56E}" type="presOf" srcId="{0548C1AF-1930-4DF9-91DF-5540CA2FCB30}" destId="{AA64C2A7-B2C1-4812-ADC3-266D324F88D7}" srcOrd="0" destOrd="0" presId="urn:microsoft.com/office/officeart/2018/2/layout/IconLabelList"/>
    <dgm:cxn modelId="{410622CE-B163-440A-A982-1C54553C489F}" srcId="{EE3D903E-8251-423A-AB58-FCD65BBDC83F}" destId="{E11AD4DE-468F-470E-92A1-117F4D4DEF63}" srcOrd="4" destOrd="0" parTransId="{77EAB938-28EC-4807-B9B7-8814976C7F78}" sibTransId="{21F95047-4CF6-4809-B4B5-74E8A80ADD09}"/>
    <dgm:cxn modelId="{EE44A0D3-0042-4931-9D58-D682A4BFE83A}" srcId="{EE3D903E-8251-423A-AB58-FCD65BBDC83F}" destId="{E267B05A-FE19-42CE-8831-4C35549253E0}" srcOrd="2" destOrd="0" parTransId="{DB998D0F-450F-43B2-80C5-B1C7475EAE2F}" sibTransId="{6493EFA2-8250-4AA4-A2A4-38FB815F0E09}"/>
    <dgm:cxn modelId="{9B3C0FD4-E30D-47E0-8886-11D17DAABC1B}" type="presOf" srcId="{352D06A0-6B57-4E77-8B3B-463488C540A1}" destId="{A0256D0A-F63C-46A3-B257-FC5676CC7C64}" srcOrd="0" destOrd="0" presId="urn:microsoft.com/office/officeart/2018/2/layout/IconLabelList"/>
    <dgm:cxn modelId="{A9E756D6-EFAB-449A-8D4B-9CE92510D0FA}" srcId="{EE3D903E-8251-423A-AB58-FCD65BBDC83F}" destId="{AEF91D3A-ED62-4E33-9728-0A15FC6449CB}" srcOrd="0" destOrd="0" parTransId="{CC66A8E5-6AE9-4256-AA4F-949A58781BC1}" sibTransId="{1374E2FF-8078-4A99-B238-A8BBA5148559}"/>
    <dgm:cxn modelId="{99BB8FD9-9555-4058-9DE6-3A5DF302D949}" srcId="{EE3D903E-8251-423A-AB58-FCD65BBDC83F}" destId="{352D06A0-6B57-4E77-8B3B-463488C540A1}" srcOrd="1" destOrd="0" parTransId="{4063B01C-4810-4CF1-8784-9F856B98B779}" sibTransId="{A83162E6-BFD2-4134-8653-D12D22D38C16}"/>
    <dgm:cxn modelId="{13C218F3-D7B6-42BE-A932-65A6439C8542}" type="presOf" srcId="{E11AD4DE-468F-470E-92A1-117F4D4DEF63}" destId="{3CD63688-92CE-40E7-867A-50377BAB7950}" srcOrd="0" destOrd="0" presId="urn:microsoft.com/office/officeart/2018/2/layout/IconLabelList"/>
    <dgm:cxn modelId="{68F7893B-C97C-4E94-9260-17A63F7E586D}" type="presParOf" srcId="{9E2FB4D6-A6CD-4C55-B20E-0E2576BEA427}" destId="{0D0FCDF1-B0AB-47B4-82DB-E287B36FFEFC}" srcOrd="0" destOrd="0" presId="urn:microsoft.com/office/officeart/2018/2/layout/IconLabelList"/>
    <dgm:cxn modelId="{6EF3619F-CA02-4116-92E7-4CA84BE13747}" type="presParOf" srcId="{0D0FCDF1-B0AB-47B4-82DB-E287B36FFEFC}" destId="{1A587814-58C3-498C-9797-7222EE9DC33F}" srcOrd="0" destOrd="0" presId="urn:microsoft.com/office/officeart/2018/2/layout/IconLabelList"/>
    <dgm:cxn modelId="{DC6E7410-D483-49B5-8FD4-4144A40ABBC2}" type="presParOf" srcId="{0D0FCDF1-B0AB-47B4-82DB-E287B36FFEFC}" destId="{F162D4A4-695F-48C6-889C-7749458676D4}" srcOrd="1" destOrd="0" presId="urn:microsoft.com/office/officeart/2018/2/layout/IconLabelList"/>
    <dgm:cxn modelId="{004F6FDA-B7B9-4816-A05B-CDA9E3A2625D}" type="presParOf" srcId="{0D0FCDF1-B0AB-47B4-82DB-E287B36FFEFC}" destId="{ADDA9614-9AD7-4364-8CEF-94FBFEDF81F4}" srcOrd="2" destOrd="0" presId="urn:microsoft.com/office/officeart/2018/2/layout/IconLabelList"/>
    <dgm:cxn modelId="{941154DF-C00B-4DFF-AD05-AE31FEB549B1}" type="presParOf" srcId="{9E2FB4D6-A6CD-4C55-B20E-0E2576BEA427}" destId="{651905FA-364D-4893-B207-188C3BA0C45A}" srcOrd="1" destOrd="0" presId="urn:microsoft.com/office/officeart/2018/2/layout/IconLabelList"/>
    <dgm:cxn modelId="{CDAE5E9C-7BA1-43CB-A8D1-97FD25CFA2B5}" type="presParOf" srcId="{9E2FB4D6-A6CD-4C55-B20E-0E2576BEA427}" destId="{3A4E0AC0-A77D-442D-9762-4141E835E6F3}" srcOrd="2" destOrd="0" presId="urn:microsoft.com/office/officeart/2018/2/layout/IconLabelList"/>
    <dgm:cxn modelId="{6714568B-C68B-4A9B-BD9D-BC1D1EAEEB8A}" type="presParOf" srcId="{3A4E0AC0-A77D-442D-9762-4141E835E6F3}" destId="{6CD43CB0-34AD-4029-8B63-2557C57182C2}" srcOrd="0" destOrd="0" presId="urn:microsoft.com/office/officeart/2018/2/layout/IconLabelList"/>
    <dgm:cxn modelId="{91F551B6-D306-4848-9532-B527FC49C207}" type="presParOf" srcId="{3A4E0AC0-A77D-442D-9762-4141E835E6F3}" destId="{C1144086-0E02-4359-9B0E-D27675707343}" srcOrd="1" destOrd="0" presId="urn:microsoft.com/office/officeart/2018/2/layout/IconLabelList"/>
    <dgm:cxn modelId="{8E238293-976A-4DA1-BE93-C6553E3F18E1}" type="presParOf" srcId="{3A4E0AC0-A77D-442D-9762-4141E835E6F3}" destId="{A0256D0A-F63C-46A3-B257-FC5676CC7C64}" srcOrd="2" destOrd="0" presId="urn:microsoft.com/office/officeart/2018/2/layout/IconLabelList"/>
    <dgm:cxn modelId="{3FB2E1A6-B55F-4803-A864-4ACFD97CC37A}" type="presParOf" srcId="{9E2FB4D6-A6CD-4C55-B20E-0E2576BEA427}" destId="{201C4561-8D65-4A6A-B65F-0F83D80F3917}" srcOrd="3" destOrd="0" presId="urn:microsoft.com/office/officeart/2018/2/layout/IconLabelList"/>
    <dgm:cxn modelId="{03664568-D2E4-4ED7-8AD2-0D92B4F3741A}" type="presParOf" srcId="{9E2FB4D6-A6CD-4C55-B20E-0E2576BEA427}" destId="{F5B2EE2E-9DD4-425E-B93E-D37BA8EAD938}" srcOrd="4" destOrd="0" presId="urn:microsoft.com/office/officeart/2018/2/layout/IconLabelList"/>
    <dgm:cxn modelId="{6E61D3F8-8285-42A7-80BD-7ACEEC0AEC82}" type="presParOf" srcId="{F5B2EE2E-9DD4-425E-B93E-D37BA8EAD938}" destId="{08B91B2C-DED9-4550-A845-05A46072976D}" srcOrd="0" destOrd="0" presId="urn:microsoft.com/office/officeart/2018/2/layout/IconLabelList"/>
    <dgm:cxn modelId="{32EF05E3-6DAF-48F8-B837-AEBA7B45C2EA}" type="presParOf" srcId="{F5B2EE2E-9DD4-425E-B93E-D37BA8EAD938}" destId="{B32CE624-F48B-4CA5-B335-244520197ECA}" srcOrd="1" destOrd="0" presId="urn:microsoft.com/office/officeart/2018/2/layout/IconLabelList"/>
    <dgm:cxn modelId="{2E189484-9EE3-4419-BE00-DDD64843E500}" type="presParOf" srcId="{F5B2EE2E-9DD4-425E-B93E-D37BA8EAD938}" destId="{BC92A078-7CCB-4C2F-91B4-680A3E957359}" srcOrd="2" destOrd="0" presId="urn:microsoft.com/office/officeart/2018/2/layout/IconLabelList"/>
    <dgm:cxn modelId="{E4F3156C-B413-4363-973F-869A3ABB4013}" type="presParOf" srcId="{9E2FB4D6-A6CD-4C55-B20E-0E2576BEA427}" destId="{E5BBB656-A4AA-4A5E-9A9B-458189A6E2E9}" srcOrd="5" destOrd="0" presId="urn:microsoft.com/office/officeart/2018/2/layout/IconLabelList"/>
    <dgm:cxn modelId="{72F68D38-B29A-4991-853A-458BB0935A2A}" type="presParOf" srcId="{9E2FB4D6-A6CD-4C55-B20E-0E2576BEA427}" destId="{1BAE02EC-C95E-4A7B-9167-4D41857060CC}" srcOrd="6" destOrd="0" presId="urn:microsoft.com/office/officeart/2018/2/layout/IconLabelList"/>
    <dgm:cxn modelId="{58155E15-68AC-43B3-97FE-119FFDAC6FE6}" type="presParOf" srcId="{1BAE02EC-C95E-4A7B-9167-4D41857060CC}" destId="{AC1F716A-EBBC-4C41-BB92-414DB7EFC88D}" srcOrd="0" destOrd="0" presId="urn:microsoft.com/office/officeart/2018/2/layout/IconLabelList"/>
    <dgm:cxn modelId="{16A3670E-CE1B-4D12-9DD1-C8297488EBCB}" type="presParOf" srcId="{1BAE02EC-C95E-4A7B-9167-4D41857060CC}" destId="{5FCF48EC-F5F3-42FE-B891-226CEB1EFF91}" srcOrd="1" destOrd="0" presId="urn:microsoft.com/office/officeart/2018/2/layout/IconLabelList"/>
    <dgm:cxn modelId="{92439B28-D4DC-4463-B579-57BF985B4A44}" type="presParOf" srcId="{1BAE02EC-C95E-4A7B-9167-4D41857060CC}" destId="{AA64C2A7-B2C1-4812-ADC3-266D324F88D7}" srcOrd="2" destOrd="0" presId="urn:microsoft.com/office/officeart/2018/2/layout/IconLabelList"/>
    <dgm:cxn modelId="{6F98403F-5632-40DE-88F3-ACD1C6E5BC80}" type="presParOf" srcId="{9E2FB4D6-A6CD-4C55-B20E-0E2576BEA427}" destId="{1E3539D0-8FB3-4EC1-9D4B-A5F02E965E55}" srcOrd="7" destOrd="0" presId="urn:microsoft.com/office/officeart/2018/2/layout/IconLabelList"/>
    <dgm:cxn modelId="{82C2EC7B-8F75-4860-BBB0-964392F9C925}" type="presParOf" srcId="{9E2FB4D6-A6CD-4C55-B20E-0E2576BEA427}" destId="{50E71F93-D35B-41D8-A8A0-7D4F1DAB4BD9}" srcOrd="8" destOrd="0" presId="urn:microsoft.com/office/officeart/2018/2/layout/IconLabelList"/>
    <dgm:cxn modelId="{771ACFC5-4C8C-41D4-8009-B1DE818AAD70}" type="presParOf" srcId="{50E71F93-D35B-41D8-A8A0-7D4F1DAB4BD9}" destId="{508C9E3F-FB49-49FC-9744-79DB16C465B5}" srcOrd="0" destOrd="0" presId="urn:microsoft.com/office/officeart/2018/2/layout/IconLabelList"/>
    <dgm:cxn modelId="{0E7BAA73-D0FB-400B-9AC6-18CE19FD1D6A}" type="presParOf" srcId="{50E71F93-D35B-41D8-A8A0-7D4F1DAB4BD9}" destId="{592D4061-409E-435A-BF6D-056858927EC9}" srcOrd="1" destOrd="0" presId="urn:microsoft.com/office/officeart/2018/2/layout/IconLabelList"/>
    <dgm:cxn modelId="{10C08354-B5D7-4805-8B5D-05E869D850AC}" type="presParOf" srcId="{50E71F93-D35B-41D8-A8A0-7D4F1DAB4BD9}" destId="{3CD63688-92CE-40E7-867A-50377BAB7950}" srcOrd="2" destOrd="0" presId="urn:microsoft.com/office/officeart/2018/2/layout/IconLabelList"/>
    <dgm:cxn modelId="{FB36B14A-2A53-4259-B757-CFF4583C5BE5}" type="presParOf" srcId="{9E2FB4D6-A6CD-4C55-B20E-0E2576BEA427}" destId="{252280F9-BC53-4AA8-A0D0-80648398E8B1}" srcOrd="9" destOrd="0" presId="urn:microsoft.com/office/officeart/2018/2/layout/IconLabelList"/>
    <dgm:cxn modelId="{7D42085A-E339-427E-9660-C8AF53ED7EFD}" type="presParOf" srcId="{9E2FB4D6-A6CD-4C55-B20E-0E2576BEA427}" destId="{1C4BA738-D571-4AF6-9B5B-E2C24F603C94}" srcOrd="10" destOrd="0" presId="urn:microsoft.com/office/officeart/2018/2/layout/IconLabelList"/>
    <dgm:cxn modelId="{03308F40-5356-4EC1-96C8-0B6222DE4055}" type="presParOf" srcId="{1C4BA738-D571-4AF6-9B5B-E2C24F603C94}" destId="{F138C142-7473-4E81-98D7-54CFE958DBD8}" srcOrd="0" destOrd="0" presId="urn:microsoft.com/office/officeart/2018/2/layout/IconLabelList"/>
    <dgm:cxn modelId="{D008B101-C55B-4F47-B7C6-1ACE04095AA1}" type="presParOf" srcId="{1C4BA738-D571-4AF6-9B5B-E2C24F603C94}" destId="{60144460-E99D-4944-A26C-1A540B9266C4}" srcOrd="1" destOrd="0" presId="urn:microsoft.com/office/officeart/2018/2/layout/IconLabelList"/>
    <dgm:cxn modelId="{57F96AE7-54FA-42FC-B174-E67F75D95251}" type="presParOf" srcId="{1C4BA738-D571-4AF6-9B5B-E2C24F603C94}" destId="{7605CC1F-9695-4F0B-86B7-5E879F6F3E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5B0890-A099-4496-B88C-687A60FE4721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42C892-9845-4188-862D-F223CB646EAA}">
      <dgm:prSet phldrT="[Text]"/>
      <dgm:spPr/>
      <dgm:t>
        <a:bodyPr/>
        <a:lstStyle/>
        <a:p>
          <a:r>
            <a:rPr lang="en-US"/>
            <a:t>DPRP </a:t>
          </a:r>
        </a:p>
      </dgm:t>
    </dgm:pt>
    <dgm:pt modelId="{7839EEFD-70D4-4B96-8315-0D425C1A6B77}" type="parTrans" cxnId="{53A22768-66B9-4A7A-9C3D-27F6985FE9AA}">
      <dgm:prSet/>
      <dgm:spPr/>
      <dgm:t>
        <a:bodyPr/>
        <a:lstStyle/>
        <a:p>
          <a:endParaRPr lang="en-US"/>
        </a:p>
      </dgm:t>
    </dgm:pt>
    <dgm:pt modelId="{A0BB9607-FAF1-475F-9F50-57327DD36B12}" type="sibTrans" cxnId="{53A22768-66B9-4A7A-9C3D-27F6985FE9AA}">
      <dgm:prSet/>
      <dgm:spPr/>
      <dgm:t>
        <a:bodyPr/>
        <a:lstStyle/>
        <a:p>
          <a:endParaRPr lang="en-US"/>
        </a:p>
      </dgm:t>
    </dgm:pt>
    <dgm:pt modelId="{3BC09024-35CC-44E4-A6F4-9CD836D13DCE}">
      <dgm:prSet phldrT="[Text]"/>
      <dgm:spPr/>
      <dgm:t>
        <a:bodyPr/>
        <a:lstStyle/>
        <a:p>
          <a:r>
            <a:rPr lang="en-US"/>
            <a:t>Conduct First Cohort</a:t>
          </a:r>
        </a:p>
      </dgm:t>
    </dgm:pt>
    <dgm:pt modelId="{AEDEC128-76C9-4088-9493-F1E4E63BBF58}" type="parTrans" cxnId="{3A673456-A62A-4B8C-A2C9-679015F84895}">
      <dgm:prSet/>
      <dgm:spPr/>
      <dgm:t>
        <a:bodyPr/>
        <a:lstStyle/>
        <a:p>
          <a:endParaRPr lang="en-US"/>
        </a:p>
      </dgm:t>
    </dgm:pt>
    <dgm:pt modelId="{C98C6698-0302-45BD-9C82-45EC4338E8C4}" type="sibTrans" cxnId="{3A673456-A62A-4B8C-A2C9-679015F84895}">
      <dgm:prSet/>
      <dgm:spPr/>
      <dgm:t>
        <a:bodyPr/>
        <a:lstStyle/>
        <a:p>
          <a:endParaRPr lang="en-US"/>
        </a:p>
      </dgm:t>
    </dgm:pt>
    <dgm:pt modelId="{728C2385-575D-4996-9741-61FEC43E4909}">
      <dgm:prSet phldrT="[Text]"/>
      <dgm:spPr/>
      <dgm:t>
        <a:bodyPr/>
        <a:lstStyle/>
        <a:p>
          <a:r>
            <a:rPr lang="en-US"/>
            <a:t>Submit cohort data</a:t>
          </a:r>
        </a:p>
      </dgm:t>
    </dgm:pt>
    <dgm:pt modelId="{A01E93CF-8F8B-497F-A731-258E370F4A60}" type="parTrans" cxnId="{ECE73BE5-464A-4217-A0A8-4594F84702E6}">
      <dgm:prSet/>
      <dgm:spPr/>
      <dgm:t>
        <a:bodyPr/>
        <a:lstStyle/>
        <a:p>
          <a:endParaRPr lang="en-US"/>
        </a:p>
      </dgm:t>
    </dgm:pt>
    <dgm:pt modelId="{A565C4CF-315E-44DC-86C2-E011263E4DE9}" type="sibTrans" cxnId="{ECE73BE5-464A-4217-A0A8-4594F84702E6}">
      <dgm:prSet/>
      <dgm:spPr/>
      <dgm:t>
        <a:bodyPr/>
        <a:lstStyle/>
        <a:p>
          <a:endParaRPr lang="en-US"/>
        </a:p>
      </dgm:t>
    </dgm:pt>
    <dgm:pt modelId="{F9C63D35-3AE4-4775-A3BF-6316E744F8B7}">
      <dgm:prSet phldrT="[Text]"/>
      <dgm:spPr/>
      <dgm:t>
        <a:bodyPr/>
        <a:lstStyle/>
        <a:p>
          <a:r>
            <a:rPr lang="en-US"/>
            <a:t>Receive preliminary recognition</a:t>
          </a:r>
        </a:p>
      </dgm:t>
    </dgm:pt>
    <dgm:pt modelId="{FA4CDE1A-D585-402A-B742-FEB930824A37}" type="parTrans" cxnId="{C25F3F72-CFCD-4B7D-83C2-920FD9EDA338}">
      <dgm:prSet/>
      <dgm:spPr/>
      <dgm:t>
        <a:bodyPr/>
        <a:lstStyle/>
        <a:p>
          <a:endParaRPr lang="en-US"/>
        </a:p>
      </dgm:t>
    </dgm:pt>
    <dgm:pt modelId="{D52100F3-D6B9-47F2-9380-668476216527}" type="sibTrans" cxnId="{C25F3F72-CFCD-4B7D-83C2-920FD9EDA338}">
      <dgm:prSet/>
      <dgm:spPr/>
      <dgm:t>
        <a:bodyPr/>
        <a:lstStyle/>
        <a:p>
          <a:endParaRPr lang="en-US"/>
        </a:p>
      </dgm:t>
    </dgm:pt>
    <dgm:pt modelId="{876316E9-7A3C-448F-9E75-25F309028084}">
      <dgm:prSet phldrT="[Text]"/>
      <dgm:spPr/>
      <dgm:t>
        <a:bodyPr/>
        <a:lstStyle/>
        <a:p>
          <a:r>
            <a:rPr lang="en-US" dirty="0"/>
            <a:t>Submit Medicare Vendor</a:t>
          </a:r>
        </a:p>
        <a:p>
          <a:r>
            <a:rPr lang="en-US" dirty="0"/>
            <a:t>application</a:t>
          </a:r>
        </a:p>
      </dgm:t>
    </dgm:pt>
    <dgm:pt modelId="{0601CA02-5639-4A9D-998F-59E173ADFB3F}" type="parTrans" cxnId="{01FE15C4-5A69-43E3-8E47-9C064831D715}">
      <dgm:prSet/>
      <dgm:spPr/>
      <dgm:t>
        <a:bodyPr/>
        <a:lstStyle/>
        <a:p>
          <a:endParaRPr lang="en-US"/>
        </a:p>
      </dgm:t>
    </dgm:pt>
    <dgm:pt modelId="{20A43ECC-0CB1-467C-9B66-692BDA0939EE}" type="sibTrans" cxnId="{01FE15C4-5A69-43E3-8E47-9C064831D715}">
      <dgm:prSet/>
      <dgm:spPr/>
      <dgm:t>
        <a:bodyPr/>
        <a:lstStyle/>
        <a:p>
          <a:endParaRPr lang="en-US"/>
        </a:p>
      </dgm:t>
    </dgm:pt>
    <dgm:pt modelId="{12951F04-344C-45BD-91F9-C9DAE62F9A65}">
      <dgm:prSet phldrT="[Text]"/>
      <dgm:spPr/>
      <dgm:t>
        <a:bodyPr/>
        <a:lstStyle/>
        <a:p>
          <a:r>
            <a:rPr lang="en-US" dirty="0">
              <a:cs typeface="Calibri Light"/>
            </a:rPr>
            <a:t>Obtain NPIs</a:t>
          </a:r>
        </a:p>
      </dgm:t>
    </dgm:pt>
    <dgm:pt modelId="{29961E25-7CE5-42EA-B081-7BE11C9120A6}" type="parTrans" cxnId="{63BA90DA-EAA5-434C-B9BF-872FB6FBD99C}">
      <dgm:prSet/>
      <dgm:spPr/>
      <dgm:t>
        <a:bodyPr/>
        <a:lstStyle/>
        <a:p>
          <a:endParaRPr lang="en-US"/>
        </a:p>
      </dgm:t>
    </dgm:pt>
    <dgm:pt modelId="{48862F8A-816B-46D6-ACA7-1DA5F449F111}" type="sibTrans" cxnId="{63BA90DA-EAA5-434C-B9BF-872FB6FBD99C}">
      <dgm:prSet/>
      <dgm:spPr/>
      <dgm:t>
        <a:bodyPr/>
        <a:lstStyle/>
        <a:p>
          <a:endParaRPr lang="en-US"/>
        </a:p>
      </dgm:t>
    </dgm:pt>
    <dgm:pt modelId="{5172B199-5567-48B6-B8C7-08FA3C87BDBC}" type="pres">
      <dgm:prSet presAssocID="{E25B0890-A099-4496-B88C-687A60FE4721}" presName="Name0" presStyleCnt="0">
        <dgm:presLayoutVars>
          <dgm:dir/>
          <dgm:resizeHandles val="exact"/>
        </dgm:presLayoutVars>
      </dgm:prSet>
      <dgm:spPr/>
    </dgm:pt>
    <dgm:pt modelId="{7E5D4185-63C2-4C28-8509-98561CE97F2A}" type="pres">
      <dgm:prSet presAssocID="{C342C892-9845-4188-862D-F223CB646EAA}" presName="node" presStyleLbl="node1" presStyleIdx="0" presStyleCnt="6">
        <dgm:presLayoutVars>
          <dgm:bulletEnabled val="1"/>
        </dgm:presLayoutVars>
      </dgm:prSet>
      <dgm:spPr/>
    </dgm:pt>
    <dgm:pt modelId="{105F3510-E220-4EFD-BEDF-67AD1B836222}" type="pres">
      <dgm:prSet presAssocID="{A0BB9607-FAF1-475F-9F50-57327DD36B12}" presName="sibTrans" presStyleLbl="sibTrans1D1" presStyleIdx="0" presStyleCnt="5"/>
      <dgm:spPr/>
    </dgm:pt>
    <dgm:pt modelId="{BF20FF16-C884-42AD-8AC5-270F33426CEC}" type="pres">
      <dgm:prSet presAssocID="{A0BB9607-FAF1-475F-9F50-57327DD36B12}" presName="connectorText" presStyleLbl="sibTrans1D1" presStyleIdx="0" presStyleCnt="5"/>
      <dgm:spPr/>
    </dgm:pt>
    <dgm:pt modelId="{DD20A7DB-C601-4C1C-BBF6-551615A74563}" type="pres">
      <dgm:prSet presAssocID="{3BC09024-35CC-44E4-A6F4-9CD836D13DCE}" presName="node" presStyleLbl="node1" presStyleIdx="1" presStyleCnt="6">
        <dgm:presLayoutVars>
          <dgm:bulletEnabled val="1"/>
        </dgm:presLayoutVars>
      </dgm:prSet>
      <dgm:spPr/>
    </dgm:pt>
    <dgm:pt modelId="{8B343B2D-CDC8-4AA3-BC08-C5A497F639B9}" type="pres">
      <dgm:prSet presAssocID="{C98C6698-0302-45BD-9C82-45EC4338E8C4}" presName="sibTrans" presStyleLbl="sibTrans1D1" presStyleIdx="1" presStyleCnt="5"/>
      <dgm:spPr/>
    </dgm:pt>
    <dgm:pt modelId="{E4DD66B2-99B5-41BC-8ECF-CB03AB04E467}" type="pres">
      <dgm:prSet presAssocID="{C98C6698-0302-45BD-9C82-45EC4338E8C4}" presName="connectorText" presStyleLbl="sibTrans1D1" presStyleIdx="1" presStyleCnt="5"/>
      <dgm:spPr/>
    </dgm:pt>
    <dgm:pt modelId="{BBECC6D7-17D0-47E4-991D-6F0A8643D73E}" type="pres">
      <dgm:prSet presAssocID="{728C2385-575D-4996-9741-61FEC43E4909}" presName="node" presStyleLbl="node1" presStyleIdx="2" presStyleCnt="6">
        <dgm:presLayoutVars>
          <dgm:bulletEnabled val="1"/>
        </dgm:presLayoutVars>
      </dgm:prSet>
      <dgm:spPr/>
    </dgm:pt>
    <dgm:pt modelId="{5FEC90F2-F2A4-4579-8074-127A968CE23C}" type="pres">
      <dgm:prSet presAssocID="{A565C4CF-315E-44DC-86C2-E011263E4DE9}" presName="sibTrans" presStyleLbl="sibTrans1D1" presStyleIdx="2" presStyleCnt="5"/>
      <dgm:spPr/>
    </dgm:pt>
    <dgm:pt modelId="{DEF95274-F01A-42BD-A60C-66EF9C55F244}" type="pres">
      <dgm:prSet presAssocID="{A565C4CF-315E-44DC-86C2-E011263E4DE9}" presName="connectorText" presStyleLbl="sibTrans1D1" presStyleIdx="2" presStyleCnt="5"/>
      <dgm:spPr/>
    </dgm:pt>
    <dgm:pt modelId="{EBA3A122-0FE1-40C3-B450-E2596E3D18E0}" type="pres">
      <dgm:prSet presAssocID="{F9C63D35-3AE4-4775-A3BF-6316E744F8B7}" presName="node" presStyleLbl="node1" presStyleIdx="3" presStyleCnt="6" custLinFactX="-22965" custLinFactY="22165" custLinFactNeighborX="-100000" custLinFactNeighborY="100000">
        <dgm:presLayoutVars>
          <dgm:bulletEnabled val="1"/>
        </dgm:presLayoutVars>
      </dgm:prSet>
      <dgm:spPr/>
    </dgm:pt>
    <dgm:pt modelId="{90A960B5-0E68-4ADC-820E-ADCE0A545F92}" type="pres">
      <dgm:prSet presAssocID="{D52100F3-D6B9-47F2-9380-668476216527}" presName="sibTrans" presStyleLbl="sibTrans1D1" presStyleIdx="3" presStyleCnt="5"/>
      <dgm:spPr/>
    </dgm:pt>
    <dgm:pt modelId="{F03F8409-F9FD-44F6-BCDD-8A96212D1462}" type="pres">
      <dgm:prSet presAssocID="{D52100F3-D6B9-47F2-9380-668476216527}" presName="connectorText" presStyleLbl="sibTrans1D1" presStyleIdx="3" presStyleCnt="5"/>
      <dgm:spPr/>
    </dgm:pt>
    <dgm:pt modelId="{698C91C2-FA38-4748-86C3-14CCDCEE09AD}" type="pres">
      <dgm:prSet presAssocID="{12951F04-344C-45BD-91F9-C9DAE62F9A65}" presName="node" presStyleLbl="node1" presStyleIdx="4" presStyleCnt="6" custLinFactX="35882" custLinFactY="-51936" custLinFactNeighborX="100000" custLinFactNeighborY="-100000">
        <dgm:presLayoutVars>
          <dgm:bulletEnabled val="1"/>
        </dgm:presLayoutVars>
      </dgm:prSet>
      <dgm:spPr/>
    </dgm:pt>
    <dgm:pt modelId="{8D9E9D0E-3A5B-4123-93A9-E89CAC0ED70F}" type="pres">
      <dgm:prSet presAssocID="{48862F8A-816B-46D6-ACA7-1DA5F449F111}" presName="sibTrans" presStyleLbl="sibTrans1D1" presStyleIdx="4" presStyleCnt="5"/>
      <dgm:spPr/>
    </dgm:pt>
    <dgm:pt modelId="{E164E5BF-DBBE-429E-8F9D-D15356EBF6B5}" type="pres">
      <dgm:prSet presAssocID="{48862F8A-816B-46D6-ACA7-1DA5F449F111}" presName="connectorText" presStyleLbl="sibTrans1D1" presStyleIdx="4" presStyleCnt="5"/>
      <dgm:spPr/>
    </dgm:pt>
    <dgm:pt modelId="{7502988B-2716-4DDB-A552-FEBB3B60327B}" type="pres">
      <dgm:prSet presAssocID="{876316E9-7A3C-448F-9E75-25F309028084}" presName="node" presStyleLbl="node1" presStyleIdx="5" presStyleCnt="6" custLinFactNeighborX="1602" custLinFactNeighborY="-14019">
        <dgm:presLayoutVars>
          <dgm:bulletEnabled val="1"/>
        </dgm:presLayoutVars>
      </dgm:prSet>
      <dgm:spPr/>
    </dgm:pt>
  </dgm:ptLst>
  <dgm:cxnLst>
    <dgm:cxn modelId="{DE659200-D01F-4062-B5FF-B6209632C603}" type="presOf" srcId="{E25B0890-A099-4496-B88C-687A60FE4721}" destId="{5172B199-5567-48B6-B8C7-08FA3C87BDBC}" srcOrd="0" destOrd="0" presId="urn:microsoft.com/office/officeart/2016/7/layout/RepeatingBendingProcessNew"/>
    <dgm:cxn modelId="{ADB83142-703E-4286-B603-3A406C7EA358}" type="presOf" srcId="{A0BB9607-FAF1-475F-9F50-57327DD36B12}" destId="{BF20FF16-C884-42AD-8AC5-270F33426CEC}" srcOrd="1" destOrd="0" presId="urn:microsoft.com/office/officeart/2016/7/layout/RepeatingBendingProcessNew"/>
    <dgm:cxn modelId="{53A22768-66B9-4A7A-9C3D-27F6985FE9AA}" srcId="{E25B0890-A099-4496-B88C-687A60FE4721}" destId="{C342C892-9845-4188-862D-F223CB646EAA}" srcOrd="0" destOrd="0" parTransId="{7839EEFD-70D4-4B96-8315-0D425C1A6B77}" sibTransId="{A0BB9607-FAF1-475F-9F50-57327DD36B12}"/>
    <dgm:cxn modelId="{4F4D254A-5F3D-4457-8F19-A52860DDF47B}" type="presOf" srcId="{D52100F3-D6B9-47F2-9380-668476216527}" destId="{F03F8409-F9FD-44F6-BCDD-8A96212D1462}" srcOrd="1" destOrd="0" presId="urn:microsoft.com/office/officeart/2016/7/layout/RepeatingBendingProcessNew"/>
    <dgm:cxn modelId="{8E08874B-52CA-470F-A3FB-0051BCCA9E00}" type="presOf" srcId="{3BC09024-35CC-44E4-A6F4-9CD836D13DCE}" destId="{DD20A7DB-C601-4C1C-BBF6-551615A74563}" srcOrd="0" destOrd="0" presId="urn:microsoft.com/office/officeart/2016/7/layout/RepeatingBendingProcessNew"/>
    <dgm:cxn modelId="{8400296E-74ED-46E2-9F63-B0216E318879}" type="presOf" srcId="{F9C63D35-3AE4-4775-A3BF-6316E744F8B7}" destId="{EBA3A122-0FE1-40C3-B450-E2596E3D18E0}" srcOrd="0" destOrd="0" presId="urn:microsoft.com/office/officeart/2016/7/layout/RepeatingBendingProcessNew"/>
    <dgm:cxn modelId="{C25F3F72-CFCD-4B7D-83C2-920FD9EDA338}" srcId="{E25B0890-A099-4496-B88C-687A60FE4721}" destId="{F9C63D35-3AE4-4775-A3BF-6316E744F8B7}" srcOrd="3" destOrd="0" parTransId="{FA4CDE1A-D585-402A-B742-FEB930824A37}" sibTransId="{D52100F3-D6B9-47F2-9380-668476216527}"/>
    <dgm:cxn modelId="{3A673456-A62A-4B8C-A2C9-679015F84895}" srcId="{E25B0890-A099-4496-B88C-687A60FE4721}" destId="{3BC09024-35CC-44E4-A6F4-9CD836D13DCE}" srcOrd="1" destOrd="0" parTransId="{AEDEC128-76C9-4088-9493-F1E4E63BBF58}" sibTransId="{C98C6698-0302-45BD-9C82-45EC4338E8C4}"/>
    <dgm:cxn modelId="{AF8EDF78-F414-47C3-8E1B-AF1DB682BD5B}" type="presOf" srcId="{A565C4CF-315E-44DC-86C2-E011263E4DE9}" destId="{DEF95274-F01A-42BD-A60C-66EF9C55F244}" srcOrd="1" destOrd="0" presId="urn:microsoft.com/office/officeart/2016/7/layout/RepeatingBendingProcessNew"/>
    <dgm:cxn modelId="{4849948C-03DE-4A21-8AC1-13ED0F189CBF}" type="presOf" srcId="{C98C6698-0302-45BD-9C82-45EC4338E8C4}" destId="{8B343B2D-CDC8-4AA3-BC08-C5A497F639B9}" srcOrd="0" destOrd="0" presId="urn:microsoft.com/office/officeart/2016/7/layout/RepeatingBendingProcessNew"/>
    <dgm:cxn modelId="{7D2FE191-BF7B-46A1-ABF5-6C404BFC82F4}" type="presOf" srcId="{A565C4CF-315E-44DC-86C2-E011263E4DE9}" destId="{5FEC90F2-F2A4-4579-8074-127A968CE23C}" srcOrd="0" destOrd="0" presId="urn:microsoft.com/office/officeart/2016/7/layout/RepeatingBendingProcessNew"/>
    <dgm:cxn modelId="{6F304B92-D698-4DF7-90C7-66AE234489B1}" type="presOf" srcId="{C98C6698-0302-45BD-9C82-45EC4338E8C4}" destId="{E4DD66B2-99B5-41BC-8ECF-CB03AB04E467}" srcOrd="1" destOrd="0" presId="urn:microsoft.com/office/officeart/2016/7/layout/RepeatingBendingProcessNew"/>
    <dgm:cxn modelId="{EF21539C-DA03-4D16-9A41-CBCB1E90FF0D}" type="presOf" srcId="{12951F04-344C-45BD-91F9-C9DAE62F9A65}" destId="{698C91C2-FA38-4748-86C3-14CCDCEE09AD}" srcOrd="0" destOrd="0" presId="urn:microsoft.com/office/officeart/2016/7/layout/RepeatingBendingProcessNew"/>
    <dgm:cxn modelId="{01FE15C4-5A69-43E3-8E47-9C064831D715}" srcId="{E25B0890-A099-4496-B88C-687A60FE4721}" destId="{876316E9-7A3C-448F-9E75-25F309028084}" srcOrd="5" destOrd="0" parTransId="{0601CA02-5639-4A9D-998F-59E173ADFB3F}" sibTransId="{20A43ECC-0CB1-467C-9B66-692BDA0939EE}"/>
    <dgm:cxn modelId="{1EFEEDCC-3A7A-47E5-BF5D-1315ECB27098}" type="presOf" srcId="{48862F8A-816B-46D6-ACA7-1DA5F449F111}" destId="{8D9E9D0E-3A5B-4123-93A9-E89CAC0ED70F}" srcOrd="0" destOrd="0" presId="urn:microsoft.com/office/officeart/2016/7/layout/RepeatingBendingProcessNew"/>
    <dgm:cxn modelId="{095269CE-4F91-460C-9264-38098A146C46}" type="presOf" srcId="{48862F8A-816B-46D6-ACA7-1DA5F449F111}" destId="{E164E5BF-DBBE-429E-8F9D-D15356EBF6B5}" srcOrd="1" destOrd="0" presId="urn:microsoft.com/office/officeart/2016/7/layout/RepeatingBendingProcessNew"/>
    <dgm:cxn modelId="{0C03B4D1-8927-4C8A-BDE2-B2A103E9A5AF}" type="presOf" srcId="{728C2385-575D-4996-9741-61FEC43E4909}" destId="{BBECC6D7-17D0-47E4-991D-6F0A8643D73E}" srcOrd="0" destOrd="0" presId="urn:microsoft.com/office/officeart/2016/7/layout/RepeatingBendingProcessNew"/>
    <dgm:cxn modelId="{D32329D8-2EB3-4CCB-9EC3-E30FEFA87422}" type="presOf" srcId="{A0BB9607-FAF1-475F-9F50-57327DD36B12}" destId="{105F3510-E220-4EFD-BEDF-67AD1B836222}" srcOrd="0" destOrd="0" presId="urn:microsoft.com/office/officeart/2016/7/layout/RepeatingBendingProcessNew"/>
    <dgm:cxn modelId="{63BA90DA-EAA5-434C-B9BF-872FB6FBD99C}" srcId="{E25B0890-A099-4496-B88C-687A60FE4721}" destId="{12951F04-344C-45BD-91F9-C9DAE62F9A65}" srcOrd="4" destOrd="0" parTransId="{29961E25-7CE5-42EA-B081-7BE11C9120A6}" sibTransId="{48862F8A-816B-46D6-ACA7-1DA5F449F111}"/>
    <dgm:cxn modelId="{CCEB9CE1-188A-4AE7-BAE4-38AD8613AC09}" type="presOf" srcId="{D52100F3-D6B9-47F2-9380-668476216527}" destId="{90A960B5-0E68-4ADC-820E-ADCE0A545F92}" srcOrd="0" destOrd="0" presId="urn:microsoft.com/office/officeart/2016/7/layout/RepeatingBendingProcessNew"/>
    <dgm:cxn modelId="{ECE73BE5-464A-4217-A0A8-4594F84702E6}" srcId="{E25B0890-A099-4496-B88C-687A60FE4721}" destId="{728C2385-575D-4996-9741-61FEC43E4909}" srcOrd="2" destOrd="0" parTransId="{A01E93CF-8F8B-497F-A731-258E370F4A60}" sibTransId="{A565C4CF-315E-44DC-86C2-E011263E4DE9}"/>
    <dgm:cxn modelId="{17AD59F2-95D4-4013-A04C-F961E9FCB515}" type="presOf" srcId="{876316E9-7A3C-448F-9E75-25F309028084}" destId="{7502988B-2716-4DDB-A552-FEBB3B60327B}" srcOrd="0" destOrd="0" presId="urn:microsoft.com/office/officeart/2016/7/layout/RepeatingBendingProcessNew"/>
    <dgm:cxn modelId="{AB1F46FC-036D-4E88-B4BB-7EEBC97139A0}" type="presOf" srcId="{C342C892-9845-4188-862D-F223CB646EAA}" destId="{7E5D4185-63C2-4C28-8509-98561CE97F2A}" srcOrd="0" destOrd="0" presId="urn:microsoft.com/office/officeart/2016/7/layout/RepeatingBendingProcessNew"/>
    <dgm:cxn modelId="{1A904224-1FE0-4AF0-B921-69174D89C87E}" type="presParOf" srcId="{5172B199-5567-48B6-B8C7-08FA3C87BDBC}" destId="{7E5D4185-63C2-4C28-8509-98561CE97F2A}" srcOrd="0" destOrd="0" presId="urn:microsoft.com/office/officeart/2016/7/layout/RepeatingBendingProcessNew"/>
    <dgm:cxn modelId="{74D1FC81-EB62-4900-972B-A71A02228DBE}" type="presParOf" srcId="{5172B199-5567-48B6-B8C7-08FA3C87BDBC}" destId="{105F3510-E220-4EFD-BEDF-67AD1B836222}" srcOrd="1" destOrd="0" presId="urn:microsoft.com/office/officeart/2016/7/layout/RepeatingBendingProcessNew"/>
    <dgm:cxn modelId="{8E245B7C-DB5D-444B-B97C-E18E55AEBD42}" type="presParOf" srcId="{105F3510-E220-4EFD-BEDF-67AD1B836222}" destId="{BF20FF16-C884-42AD-8AC5-270F33426CEC}" srcOrd="0" destOrd="0" presId="urn:microsoft.com/office/officeart/2016/7/layout/RepeatingBendingProcessNew"/>
    <dgm:cxn modelId="{E643B251-9AD3-43AF-B7A7-13E22EE13A8C}" type="presParOf" srcId="{5172B199-5567-48B6-B8C7-08FA3C87BDBC}" destId="{DD20A7DB-C601-4C1C-BBF6-551615A74563}" srcOrd="2" destOrd="0" presId="urn:microsoft.com/office/officeart/2016/7/layout/RepeatingBendingProcessNew"/>
    <dgm:cxn modelId="{495A3ECC-1502-4D6C-86D5-04C2679CB57D}" type="presParOf" srcId="{5172B199-5567-48B6-B8C7-08FA3C87BDBC}" destId="{8B343B2D-CDC8-4AA3-BC08-C5A497F639B9}" srcOrd="3" destOrd="0" presId="urn:microsoft.com/office/officeart/2016/7/layout/RepeatingBendingProcessNew"/>
    <dgm:cxn modelId="{17400FF7-A346-4EC7-9400-243BE2BA7FFE}" type="presParOf" srcId="{8B343B2D-CDC8-4AA3-BC08-C5A497F639B9}" destId="{E4DD66B2-99B5-41BC-8ECF-CB03AB04E467}" srcOrd="0" destOrd="0" presId="urn:microsoft.com/office/officeart/2016/7/layout/RepeatingBendingProcessNew"/>
    <dgm:cxn modelId="{5C69EF50-D4F3-4C8C-98BA-C4FEA4369D48}" type="presParOf" srcId="{5172B199-5567-48B6-B8C7-08FA3C87BDBC}" destId="{BBECC6D7-17D0-47E4-991D-6F0A8643D73E}" srcOrd="4" destOrd="0" presId="urn:microsoft.com/office/officeart/2016/7/layout/RepeatingBendingProcessNew"/>
    <dgm:cxn modelId="{AD60D579-B14F-4ABA-BE78-215B9D14C9F9}" type="presParOf" srcId="{5172B199-5567-48B6-B8C7-08FA3C87BDBC}" destId="{5FEC90F2-F2A4-4579-8074-127A968CE23C}" srcOrd="5" destOrd="0" presId="urn:microsoft.com/office/officeart/2016/7/layout/RepeatingBendingProcessNew"/>
    <dgm:cxn modelId="{208CB3F4-2642-487F-BB9E-7652C3AD6721}" type="presParOf" srcId="{5FEC90F2-F2A4-4579-8074-127A968CE23C}" destId="{DEF95274-F01A-42BD-A60C-66EF9C55F244}" srcOrd="0" destOrd="0" presId="urn:microsoft.com/office/officeart/2016/7/layout/RepeatingBendingProcessNew"/>
    <dgm:cxn modelId="{6BB02C6D-6E46-402F-A760-EBB132EAEF1C}" type="presParOf" srcId="{5172B199-5567-48B6-B8C7-08FA3C87BDBC}" destId="{EBA3A122-0FE1-40C3-B450-E2596E3D18E0}" srcOrd="6" destOrd="0" presId="urn:microsoft.com/office/officeart/2016/7/layout/RepeatingBendingProcessNew"/>
    <dgm:cxn modelId="{8CC211FA-A365-4A8A-839F-F8C2D5646AE9}" type="presParOf" srcId="{5172B199-5567-48B6-B8C7-08FA3C87BDBC}" destId="{90A960B5-0E68-4ADC-820E-ADCE0A545F92}" srcOrd="7" destOrd="0" presId="urn:microsoft.com/office/officeart/2016/7/layout/RepeatingBendingProcessNew"/>
    <dgm:cxn modelId="{89DBDCF2-7A54-4726-90B8-F54A434DAFE8}" type="presParOf" srcId="{90A960B5-0E68-4ADC-820E-ADCE0A545F92}" destId="{F03F8409-F9FD-44F6-BCDD-8A96212D1462}" srcOrd="0" destOrd="0" presId="urn:microsoft.com/office/officeart/2016/7/layout/RepeatingBendingProcessNew"/>
    <dgm:cxn modelId="{C6369DC1-B08F-4A78-8FC4-517E50393884}" type="presParOf" srcId="{5172B199-5567-48B6-B8C7-08FA3C87BDBC}" destId="{698C91C2-FA38-4748-86C3-14CCDCEE09AD}" srcOrd="8" destOrd="0" presId="urn:microsoft.com/office/officeart/2016/7/layout/RepeatingBendingProcessNew"/>
    <dgm:cxn modelId="{7EA34D51-D86D-4CF7-8FAD-0FB5966EE47A}" type="presParOf" srcId="{5172B199-5567-48B6-B8C7-08FA3C87BDBC}" destId="{8D9E9D0E-3A5B-4123-93A9-E89CAC0ED70F}" srcOrd="9" destOrd="0" presId="urn:microsoft.com/office/officeart/2016/7/layout/RepeatingBendingProcessNew"/>
    <dgm:cxn modelId="{ECF2C118-DD53-4A35-AD9A-4C63535C05C2}" type="presParOf" srcId="{8D9E9D0E-3A5B-4123-93A9-E89CAC0ED70F}" destId="{E164E5BF-DBBE-429E-8F9D-D15356EBF6B5}" srcOrd="0" destOrd="0" presId="urn:microsoft.com/office/officeart/2016/7/layout/RepeatingBendingProcessNew"/>
    <dgm:cxn modelId="{229300A7-9913-4B01-A1B1-BC93D8CD384C}" type="presParOf" srcId="{5172B199-5567-48B6-B8C7-08FA3C87BDBC}" destId="{7502988B-2716-4DDB-A552-FEBB3B60327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CFE90-990E-B24E-9A29-925C4A526BF2}">
      <dsp:nvSpPr>
        <dsp:cNvPr id="0" name=""/>
        <dsp:cNvSpPr/>
      </dsp:nvSpPr>
      <dsp:spPr>
        <a:xfrm>
          <a:off x="0" y="0"/>
          <a:ext cx="10515600" cy="854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Create awareness</a:t>
          </a:r>
          <a:endParaRPr lang="en-US" sz="2400" kern="1200"/>
        </a:p>
      </dsp:txBody>
      <dsp:txXfrm>
        <a:off x="2188585" y="0"/>
        <a:ext cx="8327014" cy="854651"/>
      </dsp:txXfrm>
    </dsp:sp>
    <dsp:sp modelId="{EC127BDF-FEFF-BA43-8CBE-D22BB91418DA}">
      <dsp:nvSpPr>
        <dsp:cNvPr id="0" name=""/>
        <dsp:cNvSpPr/>
      </dsp:nvSpPr>
      <dsp:spPr>
        <a:xfrm>
          <a:off x="535795" y="52085"/>
          <a:ext cx="1179408" cy="7396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8A04BE-6388-D64E-B5F3-4DC67908FB4D}">
      <dsp:nvSpPr>
        <dsp:cNvPr id="0" name=""/>
        <dsp:cNvSpPr/>
      </dsp:nvSpPr>
      <dsp:spPr>
        <a:xfrm>
          <a:off x="0" y="940116"/>
          <a:ext cx="10515600" cy="854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Identify patients with prediabetes and document the diagnosis</a:t>
          </a:r>
          <a:endParaRPr lang="en-US" sz="2400" kern="1200" dirty="0"/>
        </a:p>
      </dsp:txBody>
      <dsp:txXfrm>
        <a:off x="2188585" y="940116"/>
        <a:ext cx="8327014" cy="854651"/>
      </dsp:txXfrm>
    </dsp:sp>
    <dsp:sp modelId="{D8E1088D-D3C2-4F45-AD82-BA802A0C86FC}">
      <dsp:nvSpPr>
        <dsp:cNvPr id="0" name=""/>
        <dsp:cNvSpPr/>
      </dsp:nvSpPr>
      <dsp:spPr>
        <a:xfrm>
          <a:off x="535827" y="1000021"/>
          <a:ext cx="1202395" cy="7348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4E5C95-429C-1F4E-A9C0-C15C97797C96}">
      <dsp:nvSpPr>
        <dsp:cNvPr id="0" name=""/>
        <dsp:cNvSpPr/>
      </dsp:nvSpPr>
      <dsp:spPr>
        <a:xfrm>
          <a:off x="0" y="1880233"/>
          <a:ext cx="10515600" cy="854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Educate at-risk patients</a:t>
          </a:r>
          <a:endParaRPr lang="en-US" sz="2400" kern="1200" dirty="0"/>
        </a:p>
      </dsp:txBody>
      <dsp:txXfrm>
        <a:off x="2188585" y="1880233"/>
        <a:ext cx="8327014" cy="854651"/>
      </dsp:txXfrm>
    </dsp:sp>
    <dsp:sp modelId="{665EBAF0-7F84-FB4E-9DC9-2C6036681F66}">
      <dsp:nvSpPr>
        <dsp:cNvPr id="0" name=""/>
        <dsp:cNvSpPr/>
      </dsp:nvSpPr>
      <dsp:spPr>
        <a:xfrm>
          <a:off x="524323" y="1914094"/>
          <a:ext cx="1225403" cy="7869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FFED33-F13E-8041-927C-712CE0A0E2AA}">
      <dsp:nvSpPr>
        <dsp:cNvPr id="0" name=""/>
        <dsp:cNvSpPr/>
      </dsp:nvSpPr>
      <dsp:spPr>
        <a:xfrm>
          <a:off x="0" y="2820350"/>
          <a:ext cx="10515600" cy="854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Refer patients with prediabetes to an evidence-based diabetes prevention program</a:t>
          </a:r>
          <a:endParaRPr lang="en-US" sz="2400" kern="1200" dirty="0"/>
        </a:p>
      </dsp:txBody>
      <dsp:txXfrm>
        <a:off x="2188585" y="2820350"/>
        <a:ext cx="8327014" cy="854651"/>
      </dsp:txXfrm>
    </dsp:sp>
    <dsp:sp modelId="{D38EDB39-64CA-8B4A-8CB4-930EA3EC5E68}">
      <dsp:nvSpPr>
        <dsp:cNvPr id="0" name=""/>
        <dsp:cNvSpPr/>
      </dsp:nvSpPr>
      <dsp:spPr>
        <a:xfrm>
          <a:off x="471303" y="2862050"/>
          <a:ext cx="1266919" cy="7671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8FC177-CC78-E649-9AC8-37E48730EECC}">
      <dsp:nvSpPr>
        <dsp:cNvPr id="0" name=""/>
        <dsp:cNvSpPr/>
      </dsp:nvSpPr>
      <dsp:spPr>
        <a:xfrm>
          <a:off x="0" y="3760467"/>
          <a:ext cx="10515600" cy="8546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Follow up on patient progress </a:t>
          </a:r>
          <a:endParaRPr lang="en-US" sz="2400" kern="1200"/>
        </a:p>
      </dsp:txBody>
      <dsp:txXfrm>
        <a:off x="2188585" y="3760467"/>
        <a:ext cx="8327014" cy="854651"/>
      </dsp:txXfrm>
    </dsp:sp>
    <dsp:sp modelId="{B7113B3C-BD5C-764C-8930-460AE125CE34}">
      <dsp:nvSpPr>
        <dsp:cNvPr id="0" name=""/>
        <dsp:cNvSpPr/>
      </dsp:nvSpPr>
      <dsp:spPr>
        <a:xfrm>
          <a:off x="500179" y="3816843"/>
          <a:ext cx="1227675" cy="6958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87814-58C3-498C-9797-7222EE9DC33F}">
      <dsp:nvSpPr>
        <dsp:cNvPr id="0" name=""/>
        <dsp:cNvSpPr/>
      </dsp:nvSpPr>
      <dsp:spPr>
        <a:xfrm>
          <a:off x="736801" y="767086"/>
          <a:ext cx="810000" cy="8100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DA9614-9AD7-4364-8CEF-94FBFEDF81F4}">
      <dsp:nvSpPr>
        <dsp:cNvPr id="0" name=""/>
        <dsp:cNvSpPr/>
      </dsp:nvSpPr>
      <dsp:spPr>
        <a:xfrm>
          <a:off x="241801" y="1930212"/>
          <a:ext cx="180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•Enrolled in Medicare or Medicare Advantage </a:t>
          </a:r>
        </a:p>
      </dsp:txBody>
      <dsp:txXfrm>
        <a:off x="241801" y="1930212"/>
        <a:ext cx="1800000" cy="787500"/>
      </dsp:txXfrm>
    </dsp:sp>
    <dsp:sp modelId="{6CD43CB0-34AD-4029-8B63-2557C57182C2}">
      <dsp:nvSpPr>
        <dsp:cNvPr id="0" name=""/>
        <dsp:cNvSpPr/>
      </dsp:nvSpPr>
      <dsp:spPr>
        <a:xfrm>
          <a:off x="2851801" y="767086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256D0A-F63C-46A3-B257-FC5676CC7C64}">
      <dsp:nvSpPr>
        <dsp:cNvPr id="0" name=""/>
        <dsp:cNvSpPr/>
      </dsp:nvSpPr>
      <dsp:spPr>
        <a:xfrm>
          <a:off x="2356801" y="1930212"/>
          <a:ext cx="180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•Body Mass Index (BMI) of at least 25 (23 if self-identified as Asian) on the date of the first core session</a:t>
          </a:r>
        </a:p>
      </dsp:txBody>
      <dsp:txXfrm>
        <a:off x="2356801" y="1930212"/>
        <a:ext cx="1800000" cy="787500"/>
      </dsp:txXfrm>
    </dsp:sp>
    <dsp:sp modelId="{08B91B2C-DED9-4550-A845-05A46072976D}">
      <dsp:nvSpPr>
        <dsp:cNvPr id="0" name=""/>
        <dsp:cNvSpPr/>
      </dsp:nvSpPr>
      <dsp:spPr>
        <a:xfrm>
          <a:off x="4966802" y="767086"/>
          <a:ext cx="810000" cy="81000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92A078-7CCB-4C2F-91B4-680A3E957359}">
      <dsp:nvSpPr>
        <dsp:cNvPr id="0" name=""/>
        <dsp:cNvSpPr/>
      </dsp:nvSpPr>
      <dsp:spPr>
        <a:xfrm>
          <a:off x="4471802" y="1930212"/>
          <a:ext cx="180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•Meet 1 of 3 blood test requirements within the 12 months prior to attending the first core session: </a:t>
          </a:r>
        </a:p>
      </dsp:txBody>
      <dsp:txXfrm>
        <a:off x="4471802" y="1930212"/>
        <a:ext cx="1800000" cy="787500"/>
      </dsp:txXfrm>
    </dsp:sp>
    <dsp:sp modelId="{AC1F716A-EBBC-4C41-BB92-414DB7EFC88D}">
      <dsp:nvSpPr>
        <dsp:cNvPr id="0" name=""/>
        <dsp:cNvSpPr/>
      </dsp:nvSpPr>
      <dsp:spPr>
        <a:xfrm>
          <a:off x="736801" y="316771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64C2A7-B2C1-4812-ADC3-266D324F88D7}">
      <dsp:nvSpPr>
        <dsp:cNvPr id="0" name=""/>
        <dsp:cNvSpPr/>
      </dsp:nvSpPr>
      <dsp:spPr>
        <a:xfrm>
          <a:off x="241801" y="4330838"/>
          <a:ext cx="180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•No previous diagnosis of diabetes prior to the date of the first core session (with exception of gestational diabetes</a:t>
          </a:r>
        </a:p>
      </dsp:txBody>
      <dsp:txXfrm>
        <a:off x="241801" y="4330838"/>
        <a:ext cx="1800000" cy="787500"/>
      </dsp:txXfrm>
    </dsp:sp>
    <dsp:sp modelId="{508C9E3F-FB49-49FC-9744-79DB16C465B5}">
      <dsp:nvSpPr>
        <dsp:cNvPr id="0" name=""/>
        <dsp:cNvSpPr/>
      </dsp:nvSpPr>
      <dsp:spPr>
        <a:xfrm>
          <a:off x="2851801" y="316771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D63688-92CE-40E7-867A-50377BAB7950}">
      <dsp:nvSpPr>
        <dsp:cNvPr id="0" name=""/>
        <dsp:cNvSpPr/>
      </dsp:nvSpPr>
      <dsp:spPr>
        <a:xfrm>
          <a:off x="2356801" y="4330838"/>
          <a:ext cx="180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•Do not have end-stage renal disease (ESRD) </a:t>
          </a:r>
        </a:p>
      </dsp:txBody>
      <dsp:txXfrm>
        <a:off x="2356801" y="4330838"/>
        <a:ext cx="1800000" cy="787500"/>
      </dsp:txXfrm>
    </dsp:sp>
    <dsp:sp modelId="{F138C142-7473-4E81-98D7-54CFE958DBD8}">
      <dsp:nvSpPr>
        <dsp:cNvPr id="0" name=""/>
        <dsp:cNvSpPr/>
      </dsp:nvSpPr>
      <dsp:spPr>
        <a:xfrm>
          <a:off x="4966802" y="3167712"/>
          <a:ext cx="810000" cy="810000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05CC1F-9695-4F0B-86B7-5E879F6F3E33}">
      <dsp:nvSpPr>
        <dsp:cNvPr id="0" name=""/>
        <dsp:cNvSpPr/>
      </dsp:nvSpPr>
      <dsp:spPr>
        <a:xfrm>
          <a:off x="4471802" y="4330838"/>
          <a:ext cx="180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•Has not previously received MDPP services</a:t>
          </a:r>
        </a:p>
      </dsp:txBody>
      <dsp:txXfrm>
        <a:off x="4471802" y="4330838"/>
        <a:ext cx="1800000" cy="787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F3510-E220-4EFD-BEDF-67AD1B836222}">
      <dsp:nvSpPr>
        <dsp:cNvPr id="0" name=""/>
        <dsp:cNvSpPr/>
      </dsp:nvSpPr>
      <dsp:spPr>
        <a:xfrm>
          <a:off x="2955815" y="737643"/>
          <a:ext cx="5677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777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24742" y="780371"/>
        <a:ext cx="29918" cy="5983"/>
      </dsp:txXfrm>
    </dsp:sp>
    <dsp:sp modelId="{7E5D4185-63C2-4C28-8509-98561CE97F2A}">
      <dsp:nvSpPr>
        <dsp:cNvPr id="0" name=""/>
        <dsp:cNvSpPr/>
      </dsp:nvSpPr>
      <dsp:spPr>
        <a:xfrm>
          <a:off x="355990" y="2876"/>
          <a:ext cx="2601625" cy="15609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DPRP </a:t>
          </a:r>
        </a:p>
      </dsp:txBody>
      <dsp:txXfrm>
        <a:off x="355990" y="2876"/>
        <a:ext cx="2601625" cy="1560975"/>
      </dsp:txXfrm>
    </dsp:sp>
    <dsp:sp modelId="{8B343B2D-CDC8-4AA3-BC08-C5A497F639B9}">
      <dsp:nvSpPr>
        <dsp:cNvPr id="0" name=""/>
        <dsp:cNvSpPr/>
      </dsp:nvSpPr>
      <dsp:spPr>
        <a:xfrm>
          <a:off x="1656802" y="1562051"/>
          <a:ext cx="3199998" cy="567773"/>
        </a:xfrm>
        <a:custGeom>
          <a:avLst/>
          <a:gdLst/>
          <a:ahLst/>
          <a:cxnLst/>
          <a:rect l="0" t="0" r="0" b="0"/>
          <a:pathLst>
            <a:path>
              <a:moveTo>
                <a:pt x="3199998" y="0"/>
              </a:moveTo>
              <a:lnTo>
                <a:pt x="3199998" y="300986"/>
              </a:lnTo>
              <a:lnTo>
                <a:pt x="0" y="300986"/>
              </a:lnTo>
              <a:lnTo>
                <a:pt x="0" y="56777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5415" y="1842946"/>
        <a:ext cx="162773" cy="5983"/>
      </dsp:txXfrm>
    </dsp:sp>
    <dsp:sp modelId="{DD20A7DB-C601-4C1C-BBF6-551615A74563}">
      <dsp:nvSpPr>
        <dsp:cNvPr id="0" name=""/>
        <dsp:cNvSpPr/>
      </dsp:nvSpPr>
      <dsp:spPr>
        <a:xfrm>
          <a:off x="3555988" y="2876"/>
          <a:ext cx="2601625" cy="15609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Conduct First Cohort</a:t>
          </a:r>
        </a:p>
      </dsp:txBody>
      <dsp:txXfrm>
        <a:off x="3555988" y="2876"/>
        <a:ext cx="2601625" cy="1560975"/>
      </dsp:txXfrm>
    </dsp:sp>
    <dsp:sp modelId="{5FEC90F2-F2A4-4579-8074-127A968CE23C}">
      <dsp:nvSpPr>
        <dsp:cNvPr id="0" name=""/>
        <dsp:cNvSpPr/>
      </dsp:nvSpPr>
      <dsp:spPr>
        <a:xfrm>
          <a:off x="1611082" y="3721400"/>
          <a:ext cx="91440" cy="3153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795"/>
              </a:lnTo>
              <a:lnTo>
                <a:pt x="46630" y="174795"/>
              </a:lnTo>
              <a:lnTo>
                <a:pt x="46630" y="31539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48152" y="3876103"/>
        <a:ext cx="17299" cy="5983"/>
      </dsp:txXfrm>
    </dsp:sp>
    <dsp:sp modelId="{BBECC6D7-17D0-47E4-991D-6F0A8643D73E}">
      <dsp:nvSpPr>
        <dsp:cNvPr id="0" name=""/>
        <dsp:cNvSpPr/>
      </dsp:nvSpPr>
      <dsp:spPr>
        <a:xfrm>
          <a:off x="355990" y="2162224"/>
          <a:ext cx="2601625" cy="15609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Submit cohort data</a:t>
          </a:r>
        </a:p>
      </dsp:txBody>
      <dsp:txXfrm>
        <a:off x="355990" y="2162224"/>
        <a:ext cx="2601625" cy="1560975"/>
      </dsp:txXfrm>
    </dsp:sp>
    <dsp:sp modelId="{90A960B5-0E68-4ADC-820E-ADCE0A545F92}">
      <dsp:nvSpPr>
        <dsp:cNvPr id="0" name=""/>
        <dsp:cNvSpPr/>
      </dsp:nvSpPr>
      <dsp:spPr>
        <a:xfrm>
          <a:off x="2956725" y="2730378"/>
          <a:ext cx="902004" cy="2119299"/>
        </a:xfrm>
        <a:custGeom>
          <a:avLst/>
          <a:gdLst/>
          <a:ahLst/>
          <a:cxnLst/>
          <a:rect l="0" t="0" r="0" b="0"/>
          <a:pathLst>
            <a:path>
              <a:moveTo>
                <a:pt x="0" y="2119299"/>
              </a:moveTo>
              <a:lnTo>
                <a:pt x="468102" y="2119299"/>
              </a:lnTo>
              <a:lnTo>
                <a:pt x="468102" y="0"/>
              </a:lnTo>
              <a:lnTo>
                <a:pt x="902004" y="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49842" y="3787036"/>
        <a:ext cx="115771" cy="5983"/>
      </dsp:txXfrm>
    </dsp:sp>
    <dsp:sp modelId="{EBA3A122-0FE1-40C3-B450-E2596E3D18E0}">
      <dsp:nvSpPr>
        <dsp:cNvPr id="0" name=""/>
        <dsp:cNvSpPr/>
      </dsp:nvSpPr>
      <dsp:spPr>
        <a:xfrm>
          <a:off x="356900" y="4069190"/>
          <a:ext cx="2601625" cy="15609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Receive preliminary recognition</a:t>
          </a:r>
        </a:p>
      </dsp:txBody>
      <dsp:txXfrm>
        <a:off x="356900" y="4069190"/>
        <a:ext cx="2601625" cy="1560975"/>
      </dsp:txXfrm>
    </dsp:sp>
    <dsp:sp modelId="{8D9E9D0E-3A5B-4123-93A9-E89CAC0ED70F}">
      <dsp:nvSpPr>
        <dsp:cNvPr id="0" name=""/>
        <dsp:cNvSpPr/>
      </dsp:nvSpPr>
      <dsp:spPr>
        <a:xfrm>
          <a:off x="4898479" y="3509065"/>
          <a:ext cx="293463" cy="561274"/>
        </a:xfrm>
        <a:custGeom>
          <a:avLst/>
          <a:gdLst/>
          <a:ahLst/>
          <a:cxnLst/>
          <a:rect l="0" t="0" r="0" b="0"/>
          <a:pathLst>
            <a:path>
              <a:moveTo>
                <a:pt x="293463" y="0"/>
              </a:moveTo>
              <a:lnTo>
                <a:pt x="293463" y="297737"/>
              </a:lnTo>
              <a:lnTo>
                <a:pt x="0" y="297737"/>
              </a:lnTo>
              <a:lnTo>
                <a:pt x="0" y="56127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28695" y="3786711"/>
        <a:ext cx="33031" cy="5983"/>
      </dsp:txXfrm>
    </dsp:sp>
    <dsp:sp modelId="{698C91C2-FA38-4748-86C3-14CCDCEE09AD}">
      <dsp:nvSpPr>
        <dsp:cNvPr id="0" name=""/>
        <dsp:cNvSpPr/>
      </dsp:nvSpPr>
      <dsp:spPr>
        <a:xfrm>
          <a:off x="3891130" y="1949890"/>
          <a:ext cx="2601625" cy="15609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cs typeface="Calibri Light"/>
            </a:rPr>
            <a:t>Obtain NPIs</a:t>
          </a:r>
        </a:p>
      </dsp:txBody>
      <dsp:txXfrm>
        <a:off x="3891130" y="1949890"/>
        <a:ext cx="2601625" cy="1560975"/>
      </dsp:txXfrm>
    </dsp:sp>
    <dsp:sp modelId="{7502988B-2716-4DDB-A552-FEBB3B60327B}">
      <dsp:nvSpPr>
        <dsp:cNvPr id="0" name=""/>
        <dsp:cNvSpPr/>
      </dsp:nvSpPr>
      <dsp:spPr>
        <a:xfrm>
          <a:off x="3597666" y="4102740"/>
          <a:ext cx="2601625" cy="15609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482" tIns="133815" rIns="127482" bIns="1338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Submit Medicare Vendor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application</a:t>
          </a:r>
        </a:p>
      </dsp:txBody>
      <dsp:txXfrm>
        <a:off x="3597666" y="4102740"/>
        <a:ext cx="2601625" cy="1560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DBE-CAF6-40E5-9EB6-1F814814EF4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FB2C0-5F15-46F2-A698-E61D039B1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8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Dani’s slide</a:t>
            </a:r>
          </a:p>
          <a:p>
            <a:endParaRPr lang="en-US" dirty="0"/>
          </a:p>
          <a:p>
            <a:r>
              <a:rPr lang="en-US" dirty="0"/>
              <a:t>Welcome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30083-583F-45E2-AA70-8BFC93333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6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3429A-C6A8-46A1-8E24-59CCF6CC7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58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3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06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665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49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70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58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8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283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C352E-56AC-4A05-84F7-055B97A3F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602">
              <a:defRPr/>
            </a:pPr>
            <a:endParaRPr lang="en-US" dirty="0"/>
          </a:p>
          <a:p>
            <a:pPr defTabSz="93360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30083-583F-45E2-AA70-8BFC93333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53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667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C352E-56AC-4A05-84F7-055B97A3F2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935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284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0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86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15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985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602">
              <a:defRPr/>
            </a:pPr>
            <a:r>
              <a:rPr lang="en-US" dirty="0"/>
              <a:t>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30083-583F-45E2-AA70-8BFC933334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595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498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3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8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70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84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9EC7-34CC-413E-B5A6-F89A76BEB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36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96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3E5F-3683-0140-832F-D6B972C1B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6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B87CD-FFD9-425B-84F6-E97B7018C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8F517-101A-4C73-948E-4E0880A0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C9AB-7FD1-4C8F-B2F9-FCE6FB01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3CB94-78CF-4434-B861-DB95E166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CD84-8162-4CE0-A268-566B5E23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4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A283-9496-4717-A029-6AA3FE24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E05C0-38B8-4614-9CD7-D0E65E953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3BC12-B26E-4503-BE29-B3058E6F0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AA15-1A43-4E43-A0C5-A60FED3B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7036F-6FFC-40CA-BD91-B39487EC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250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458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600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803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835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469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7038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974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925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214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2B80BD-6311-4033-BF7B-C83E47E9A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8F663-9EFA-4CEC-9211-05BEE10D7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1A005-A256-47E0-9EA8-3BE034934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B8F2-89FC-4A1F-AF1E-B4AEB1B3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03B4F-401E-49E9-94BF-BAC85339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322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140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409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101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365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825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758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267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868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164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43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3882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230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100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4D0F52-C332-CB49-AE5E-F57850035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3334" y="2486404"/>
            <a:ext cx="3725333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892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66242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043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05902" y="6245225"/>
            <a:ext cx="24765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7CE0-2966-4D55-B521-BE8407E3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244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709928"/>
            <a:ext cx="10972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609600" y="182880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40104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90C4117-9789-4344-93C0-7CBAAFE65C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604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V="1">
            <a:off x="125594" y="89617"/>
            <a:ext cx="2125060" cy="6678764"/>
          </a:xfrm>
          <a:prstGeom prst="rect">
            <a:avLst/>
          </a:prstGeom>
          <a:solidFill>
            <a:schemeClr val="tx2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A43C80DB-1E10-4B42-A90C-FD4E89BD339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453041" y="1303940"/>
            <a:ext cx="8905015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2453040" y="274639"/>
            <a:ext cx="9129360" cy="1143000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Subject 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53218" y="1835205"/>
            <a:ext cx="9107223" cy="4174225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 marL="742932" indent="-285744">
              <a:buFont typeface="Arial" panose="020B0604020202020204" pitchFamily="34" charset="0"/>
              <a:buChar char="•"/>
              <a:defRPr sz="2000">
                <a:latin typeface="Century" panose="02040604050505020304" pitchFamily="18" charset="0"/>
              </a:defRPr>
            </a:lvl2pPr>
            <a:lvl3pPr marL="1142971" indent="-228594">
              <a:buFont typeface="Arial" panose="020B0604020202020204" pitchFamily="34" charset="0"/>
              <a:buChar char="•"/>
              <a:defRPr sz="2000">
                <a:latin typeface="Century" panose="02040604050505020304" pitchFamily="18" charset="0"/>
              </a:defRPr>
            </a:lvl3pPr>
            <a:lvl4pPr marL="1600160" indent="-228594">
              <a:buFont typeface="Arial" panose="020B0604020202020204" pitchFamily="34" charset="0"/>
              <a:buChar char="•"/>
              <a:defRPr sz="2000">
                <a:latin typeface="Century" panose="02040604050505020304" pitchFamily="18" charset="0"/>
              </a:defRPr>
            </a:lvl4pPr>
            <a:lvl5pPr marL="2057349" indent="-228594">
              <a:buFont typeface="Arial" panose="020B0604020202020204" pitchFamily="34" charset="0"/>
              <a:buChar char="•"/>
              <a:defRPr sz="2000">
                <a:latin typeface="Century" panose="02040604050505020304" pitchFamily="18" charset="0"/>
              </a:defRPr>
            </a:lvl5pPr>
          </a:lstStyle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6803095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84619"/>
            <a:ext cx="9144000" cy="127558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605264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056" y="427103"/>
            <a:ext cx="2643888" cy="11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917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06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143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942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281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3461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324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013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571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475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098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043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22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505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795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820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27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095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136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717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392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912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522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57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710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252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523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0" y="2499703"/>
            <a:ext cx="3738880" cy="16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294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KG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590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733" b="1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1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667"/>
              </a:lnSpc>
              <a:buNone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72167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uter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391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20800" y="1981200"/>
            <a:ext cx="9550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21192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84619"/>
            <a:ext cx="9144000" cy="127558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605264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056" y="427103"/>
            <a:ext cx="2643888" cy="11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763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907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392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207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848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91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140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530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659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534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083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236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091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8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460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768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0023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822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497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430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933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590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360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770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31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982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558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0" y="2499703"/>
            <a:ext cx="3738880" cy="16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641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05905" y="6245225"/>
            <a:ext cx="24765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7CE0-2966-4D55-B521-BE8407E3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470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84619"/>
            <a:ext cx="9144000" cy="127558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605264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056" y="427103"/>
            <a:ext cx="2643888" cy="11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233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43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891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71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67" b="1" cap="all">
                <a:solidFill>
                  <a:prstClr val="white">
                    <a:lumMod val="95000"/>
                  </a:prst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cap="all">
              <a:solidFill>
                <a:prstClr val="white">
                  <a:lumMod val="50000"/>
                </a:prst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cap="all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518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67" b="1" cap="all">
                <a:solidFill>
                  <a:prstClr val="white">
                    <a:lumMod val="95000"/>
                  </a:prst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cap="all">
              <a:solidFill>
                <a:prstClr val="white">
                  <a:lumMod val="50000"/>
                </a:prst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cap="all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444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67" b="1" cap="all">
                <a:solidFill>
                  <a:prstClr val="white">
                    <a:lumMod val="95000"/>
                  </a:prst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cap="all">
              <a:solidFill>
                <a:prstClr val="white">
                  <a:lumMod val="50000"/>
                </a:prst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cap="all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0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30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626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819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636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370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360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1334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7047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899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476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7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8D8B-C665-486C-928D-12316AD9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6380B-4E92-4AE6-B2A4-EC9C1443E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79066-4ACE-4534-AF04-B216316D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FAB06-D5A4-41CE-B0A2-ED900D57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916CE-F509-4BAC-ACDD-E2F827BD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89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321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58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777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4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70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541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609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1498601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353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0" y="2499703"/>
            <a:ext cx="3738880" cy="16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74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20800" y="1981200"/>
            <a:ext cx="95504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71547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83226" y="4661757"/>
            <a:ext cx="10199329" cy="917003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382400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959201" y="446374"/>
            <a:ext cx="6038187" cy="1089097"/>
            <a:chOff x="2358297" y="300051"/>
            <a:chExt cx="4528640" cy="816823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4566" y="300051"/>
              <a:ext cx="1632371" cy="8168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8297" y="320327"/>
              <a:ext cx="1827774" cy="79084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 userDrawn="1"/>
          </p:nvCxnSpPr>
          <p:spPr>
            <a:xfrm>
              <a:off x="4710896" y="312516"/>
              <a:ext cx="0" cy="7870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2215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0331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890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600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50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42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524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152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496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96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5416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42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26DDA3-7239-B241-AF10-E0C2E2C67AB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F51C8-28C4-CE4E-8656-BB4850701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7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683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85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84619"/>
            <a:ext cx="9144000" cy="127558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605264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056" y="427103"/>
            <a:ext cx="2643888" cy="11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05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5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42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90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19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79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5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2FBF-F068-4AD8-84FE-E029CED2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A613F-8B98-4B2B-9013-52EBC23A2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3C0B6-4AD3-42DE-97FB-8B9ED104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D806D-C6B4-4DDB-BAA5-ACB0C37A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7DDE6-F218-4181-A816-ABB72800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87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72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69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29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4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16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416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99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39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F54C-DEDF-4F37-A800-D70BC878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F36A1-860D-4EA1-BD6B-21346EDB5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1BA21-419E-47FA-8E68-DDC97F5C7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E7CF1-1221-4954-98B4-B6B6CC6F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D5F26-E2D0-41C6-BC04-47BCF569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2150B-C7A6-4789-A1A3-F05FDF24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33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30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72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41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84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44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70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472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0" y="2499703"/>
            <a:ext cx="3738880" cy="16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741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05905" y="6245225"/>
            <a:ext cx="24765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7CE0-2966-4D55-B521-BE8407E3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54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20800" y="1981200"/>
            <a:ext cx="9550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612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A7BE-3626-44EA-8CA2-48EA4734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58748-DE5C-4BB3-9357-C6B353B51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98DC0-8A0C-43DD-ABD5-586AFCA7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55043-4DFB-469B-97E2-8AE31DD8A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D52A1-B817-4270-8B7B-22AA260C7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8BFDAE-4AE9-4EBF-8784-5482F6AD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FF96BB-D61C-4398-A22A-7B9EE490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1D454-5EB8-4CD6-AB0C-8DFD5B6B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49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_single column_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37517D"/>
                </a:solidFill>
              </a:rPr>
              <a:t>Slide Heading Calibri 36 Pt.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67" dirty="0">
                <a:solidFill>
                  <a:srgbClr val="4F81BD"/>
                </a:solidFill>
              </a:rPr>
              <a:t>Subhead Calibri Body 30 pt.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67" dirty="0">
                <a:solidFill>
                  <a:srgbClr val="4F81BD"/>
                </a:solidFill>
              </a:rPr>
              <a:t>Calibri Body 28 pt.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67" dirty="0">
                <a:solidFill>
                  <a:srgbClr val="4F81BD"/>
                </a:solidFill>
              </a:rPr>
              <a:t>Calibri Body 24 pt.</a:t>
            </a:r>
          </a:p>
        </p:txBody>
      </p:sp>
    </p:spTree>
    <p:extLst>
      <p:ext uri="{BB962C8B-B14F-4D97-AF65-F5344CB8AC3E}">
        <p14:creationId xmlns:p14="http://schemas.microsoft.com/office/powerpoint/2010/main" val="219527154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4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575952"/>
            <a:ext cx="9144000" cy="127558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208728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991585" y="4302684"/>
            <a:ext cx="10190792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991585" y="2306263"/>
            <a:ext cx="10190792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MA_Sig_Rev_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981" y="529527"/>
            <a:ext cx="1778000" cy="77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6131221"/>
            <a:ext cx="3657600" cy="3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57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54495"/>
            <a:ext cx="12192000" cy="608852"/>
          </a:xfrm>
          <a:prstGeom prst="rect">
            <a:avLst/>
          </a:prstGeom>
          <a:solidFill>
            <a:srgbClr val="F1F1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22439" y="6544490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Arial" charset="0"/>
                <a:ea typeface="Arial" charset="0"/>
                <a:cs typeface="Arial" charset="0"/>
              </a:rPr>
              <a:t>© 2017 American Medical Association. All rights reserved.</a:t>
            </a:r>
          </a:p>
        </p:txBody>
      </p:sp>
      <p:pic>
        <p:nvPicPr>
          <p:cNvPr id="18" name="Picture 17" descr="Logo(only)26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386" y="6369675"/>
            <a:ext cx="1063549" cy="425420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10571744" y="6363323"/>
            <a:ext cx="0" cy="406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09" y="6432847"/>
            <a:ext cx="292608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75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254495"/>
            <a:ext cx="12192000" cy="608852"/>
          </a:xfrm>
          <a:prstGeom prst="rect">
            <a:avLst/>
          </a:prstGeom>
          <a:solidFill>
            <a:srgbClr val="F1F1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22439" y="6544490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Arial" charset="0"/>
                <a:ea typeface="Arial" charset="0"/>
                <a:cs typeface="Arial" charset="0"/>
              </a:rPr>
              <a:t>© 2017 American Medical Association. All rights reserved.</a:t>
            </a:r>
          </a:p>
        </p:txBody>
      </p:sp>
      <p:pic>
        <p:nvPicPr>
          <p:cNvPr id="15" name="Picture 14" descr="Logo(only)26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386" y="6369675"/>
            <a:ext cx="1063549" cy="42542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0571744" y="6363323"/>
            <a:ext cx="0" cy="406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09" y="6432847"/>
            <a:ext cx="292608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0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254495"/>
            <a:ext cx="12192000" cy="608852"/>
          </a:xfrm>
          <a:prstGeom prst="rect">
            <a:avLst/>
          </a:prstGeom>
          <a:solidFill>
            <a:srgbClr val="F1F1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22439" y="6544490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Arial" charset="0"/>
                <a:ea typeface="Arial" charset="0"/>
                <a:cs typeface="Arial" charset="0"/>
              </a:rPr>
              <a:t>© 2017 American Medical Association. All rights reserved.</a:t>
            </a:r>
          </a:p>
        </p:txBody>
      </p:sp>
      <p:pic>
        <p:nvPicPr>
          <p:cNvPr id="13" name="Picture 12" descr="Logo(only)26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386" y="6369675"/>
            <a:ext cx="1063549" cy="4254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10571744" y="6363323"/>
            <a:ext cx="0" cy="406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09" y="6432847"/>
            <a:ext cx="292608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0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4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83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5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74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6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32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2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21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3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25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3F60-AF0A-447A-829D-947656DB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3AE7C-A2BC-4809-82FB-306E0902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5F253-D9F5-490E-8BB2-CDFA11ED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46DEF-EE06-4DCC-B333-463A23AB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22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1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2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uter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28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uter2-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13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gal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10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KG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78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vocacy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035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P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10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NA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336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search72jp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B052D">
                  <a:alpha val="90000"/>
                </a:srgbClr>
              </a:gs>
              <a:gs pos="0">
                <a:srgbClr val="46166B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90" y="2237317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265552" y="6470633"/>
            <a:ext cx="1234440" cy="366183"/>
          </a:xfrm>
        </p:spPr>
        <p:txBody>
          <a:bodyPr/>
          <a:lstStyle>
            <a:lvl1pPr>
              <a:defRPr sz="1067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>
                <a:solidFill>
                  <a:srgbClr val="595959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51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_1C_269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997" y="5153828"/>
            <a:ext cx="2078240" cy="899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347893"/>
            <a:ext cx="9753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3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9265F-A55A-46E8-9C75-B64D249E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ABD91-6751-4D06-8560-098AB25A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764E5-597D-4E5B-B2E1-993BCEF2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00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4000"/>
              </a:lnSpc>
              <a:defRPr sz="3733" b="1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1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667"/>
              </a:lnSpc>
              <a:buNone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4340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62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20800" y="1981200"/>
            <a:ext cx="9550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6128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999" y="362537"/>
            <a:ext cx="10445452" cy="1143000"/>
          </a:xfrm>
        </p:spPr>
        <p:txBody>
          <a:bodyPr>
            <a:normAutofit/>
          </a:bodyPr>
          <a:lstStyle>
            <a:lvl1pPr>
              <a:defRPr sz="32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303" y="1577728"/>
            <a:ext cx="10438128" cy="45182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6AB82-9A5A-374F-8160-9694430342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MA_1C_269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853" y="5977757"/>
            <a:ext cx="1178919" cy="5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039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84619"/>
            <a:ext cx="9144000" cy="127558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605264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49818-F702-864F-BCCF-30FB62494F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7114" y="471341"/>
            <a:ext cx="2483647" cy="107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21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62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100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540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99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16588"/>
            <a:ext cx="5156200" cy="4469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6588"/>
            <a:ext cx="5156200" cy="446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248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82187" y="5811520"/>
            <a:ext cx="4009813" cy="352213"/>
          </a:xfrm>
          <a:prstGeom prst="rect">
            <a:avLst/>
          </a:prstGeom>
          <a:solidFill>
            <a:srgbClr val="452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09280" y="5811520"/>
            <a:ext cx="3928533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67" b="1" i="0" cap="all" baseline="0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  <a:endParaRPr lang="en-US" sz="1467" b="1" i="0" cap="all" baseline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b="1" i="0" cap="all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4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73E3-6F12-4918-9254-D01EE9BFA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E177E-8F67-42C4-A4E9-8492CB20E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136D2-17D1-4AC8-B0E0-1F4DF1B75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E6164-1C01-4E22-BBEA-34684FB1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F57FF-4030-4797-96A8-9DBCE8D3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C069D-B28E-481E-B04B-43402F0A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830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161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768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15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49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43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917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75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393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719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0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DB46-980A-4E63-9898-A741F632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DB1AF-9184-4485-9920-0A49508E4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78310-98D2-4A63-A0D2-B675115E3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3E86B-8738-4131-A18D-F8E3A5DF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EA268-F1FC-4F7F-9EE5-BB6E4891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39D32-4657-43B0-A711-37BD2FC3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717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645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612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013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676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864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607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788" y="1498600"/>
            <a:ext cx="11114425" cy="2675467"/>
          </a:xfrm>
          <a:ln w="0">
            <a:noFill/>
          </a:ln>
        </p:spPr>
        <p:txBody>
          <a:bodyPr anchor="ctr">
            <a:normAutofit/>
          </a:bodyPr>
          <a:lstStyle>
            <a:lvl1pPr algn="ctr">
              <a:defRPr sz="4000" spc="0">
                <a:ln>
                  <a:noFill/>
                </a:ln>
                <a:solidFill>
                  <a:srgbClr val="4526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01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4D0F52-C332-CB49-AE5E-F57850035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3334" y="2486404"/>
            <a:ext cx="3725333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640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84619"/>
            <a:ext cx="9144000" cy="127558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91585" y="2605264"/>
            <a:ext cx="10190792" cy="219149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49818-F702-864F-BCCF-30FB62494F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7114" y="471341"/>
            <a:ext cx="2483647" cy="107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880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670"/>
            <a:ext cx="10515600" cy="46182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9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image" Target="../media/image4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image" Target="../media/image44.png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EAB2F-1ACC-4C26-836B-E5194842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7E53D-9070-4FE6-84A2-0F10FA9F5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43D37-63A7-4E9C-AA62-2742AE5E5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6F7B7-221D-46A7-A23E-175E10B1E8C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160C8-C19C-483C-A65A-1B3E976C7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7DD3D-5705-4377-8B26-134E1E272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8F019-6AFB-42FF-9B19-6F478375B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0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3CF56-7F4A-41C5-88BE-76AC3C73816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9A33-CF2F-4DE7-8559-5A5B5F80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2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71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54249"/>
            <a:ext cx="12192000" cy="608852"/>
          </a:xfrm>
          <a:prstGeom prst="rect">
            <a:avLst/>
          </a:prstGeom>
          <a:solidFill>
            <a:srgbClr val="E0E0E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6588"/>
            <a:ext cx="10515600" cy="464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7041" y="6393951"/>
            <a:ext cx="12344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3256" y="6463743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rPr>
              <a:t>© 2018 American Medical Association. All rights reserved.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599" y="6325690"/>
            <a:ext cx="1176917" cy="4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</p:sldLayoutIdLst>
  <p:hf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46166B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/>
        <a:buChar char="•"/>
        <a:defRPr sz="21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8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600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3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0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6588"/>
            <a:ext cx="10515600" cy="464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229193"/>
            <a:ext cx="12344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585"/>
            <a:fld id="{DA05D499-8038-C642-91E0-FF7B8677CF19}" type="slidenum">
              <a:rPr lang="en-US" smtClean="0">
                <a:solidFill>
                  <a:srgbClr val="595959">
                    <a:lumMod val="65000"/>
                    <a:lumOff val="35000"/>
                  </a:srgbClr>
                </a:solidFill>
              </a:rPr>
              <a:pPr defTabSz="609585"/>
              <a:t>‹#›</a:t>
            </a:fld>
            <a:endParaRPr lang="en-US" dirty="0">
              <a:solidFill>
                <a:srgbClr val="595959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1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4" r:id="rId20"/>
    <p:sldLayoutId id="2147483735" r:id="rId21"/>
    <p:sldLayoutId id="2147483736" r:id="rId22"/>
  </p:sldLayoutIdLst>
  <p:hf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46166B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/>
        <a:buChar char="•"/>
        <a:defRPr sz="2133" b="0" i="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867" b="0" i="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333" b="0" i="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067" b="0" i="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2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54249"/>
            <a:ext cx="12192000" cy="608852"/>
          </a:xfrm>
          <a:prstGeom prst="rect">
            <a:avLst/>
          </a:prstGeom>
          <a:solidFill>
            <a:srgbClr val="E0E0E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6588"/>
            <a:ext cx="10515600" cy="464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7041" y="6393951"/>
            <a:ext cx="12344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256" y="6463743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rPr>
              <a:t>© 2019 American Medical Association.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001817-EFE2-6642-8F3A-4C4B693F4DB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676996" y="6331583"/>
            <a:ext cx="1213347" cy="4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5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</p:sldLayoutIdLst>
  <p:hf sldNum="0"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46166B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/>
        <a:buChar char="•"/>
        <a:defRPr sz="21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8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600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3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0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54249"/>
            <a:ext cx="12192000" cy="608852"/>
          </a:xfrm>
          <a:prstGeom prst="rect">
            <a:avLst/>
          </a:prstGeom>
          <a:solidFill>
            <a:srgbClr val="E0E0E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6588"/>
            <a:ext cx="10515600" cy="464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7041" y="6393951"/>
            <a:ext cx="12344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256" y="6463743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rPr>
              <a:t>© 2019 American Medical Association.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001817-EFE2-6642-8F3A-4C4B693F4DB4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0676996" y="6331583"/>
            <a:ext cx="1213347" cy="4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</p:sldLayoutIdLst>
  <p:hf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46166B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/>
        <a:buChar char="•"/>
        <a:defRPr sz="21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8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600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3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0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54249"/>
            <a:ext cx="12192000" cy="608852"/>
          </a:xfrm>
          <a:prstGeom prst="rect">
            <a:avLst/>
          </a:prstGeom>
          <a:solidFill>
            <a:srgbClr val="E0E0E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6588"/>
            <a:ext cx="10515600" cy="464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7041" y="6393951"/>
            <a:ext cx="12344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256" y="6463743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rPr>
              <a:t>© 2018 American Medical Association. All rights reserved.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599" y="6325690"/>
            <a:ext cx="1176917" cy="4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</p:sldLayoutIdLst>
  <p:hf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46166B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/>
        <a:buChar char="•"/>
        <a:defRPr sz="21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8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600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3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0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54249"/>
            <a:ext cx="12192000" cy="608852"/>
          </a:xfrm>
          <a:prstGeom prst="rect">
            <a:avLst/>
          </a:prstGeom>
          <a:solidFill>
            <a:srgbClr val="E0E0E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6588"/>
            <a:ext cx="10515600" cy="464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7041" y="6393951"/>
            <a:ext cx="12344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256" y="6463743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rPr>
              <a:t>© 2018 American Medical Association. All rights reserved.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599" y="6325690"/>
            <a:ext cx="1176917" cy="4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</p:sldLayoutIdLst>
  <p:hf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46166B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/>
        <a:buChar char="•"/>
        <a:defRPr sz="21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8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600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3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0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54251"/>
            <a:ext cx="12192000" cy="608852"/>
          </a:xfrm>
          <a:prstGeom prst="rect">
            <a:avLst/>
          </a:prstGeom>
          <a:solidFill>
            <a:srgbClr val="E0E0E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4175"/>
            <a:ext cx="10515600" cy="11969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6588"/>
            <a:ext cx="10515600" cy="464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7041" y="6393957"/>
            <a:ext cx="123444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256" y="6463743"/>
            <a:ext cx="3367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rPr>
              <a:t>© 2018 American Medical Association. All rights reserved.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599" y="6325695"/>
            <a:ext cx="1176917" cy="4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  <p:sldLayoutId id="2147483876" r:id="rId25"/>
    <p:sldLayoutId id="2147483877" r:id="rId26"/>
    <p:sldLayoutId id="2147483878" r:id="rId27"/>
  </p:sldLayoutIdLst>
  <p:hf sldNum="0"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46166B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/>
        <a:buChar char="•"/>
        <a:defRPr sz="21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8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600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333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800"/>
        </a:spcAft>
        <a:buFont typeface="Arial"/>
        <a:buChar char="•"/>
        <a:defRPr sz="1067" b="0" i="0" kern="120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s://www.cdc.gov/diabetes/prevention/details-about-the-program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4.xml"/><Relationship Id="rId5" Type="http://schemas.openxmlformats.org/officeDocument/2006/relationships/hyperlink" Target="https://www.uspreventiveservicestaskforce.org/Page/Document/RecommendationStatementFinal/screening-for-abnormal-blood-glucose-and-type-2-diabetes" TargetMode="Externa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s://www.uspreventiveservicestaskforce.org/Page/Document/RecommendationStatementFinal/screening-for-abnormal-blood-glucose-and-type-2-diabete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1.xml"/><Relationship Id="rId4" Type="http://schemas.openxmlformats.org/officeDocument/2006/relationships/hyperlink" Target="https://www.niddk.nih.gov/health-information/communication-programs/ndep/health-professionals/guiding-principles-care-people-risk-diabete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7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s://www.niddk.nih.gov/health-information/communication-programs/ndep/health-professionals/game-plan-preventing-type-2-diabetes/how-talk-patients-about-prediabetes-diagnosis/dos-donts-initial-conversation-about-prediabete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7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pm.org/initiatives/diabetes-prevention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1.xml"/><Relationship Id="rId4" Type="http://schemas.openxmlformats.org/officeDocument/2006/relationships/hyperlink" Target="https://bwhi.org/change-your-lifestyle-cyl2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janet.Williams@ama-assn.org" TargetMode="External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1.xml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4CDC6-E109-4161-B945-0E20B0683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23140"/>
            <a:ext cx="10929788" cy="183073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BADAC-DD0B-4BEA-A832-CA50A3BAD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404040"/>
                </a:solidFill>
              </a:rPr>
              <a:t>Learning Collaborative to Address Diabetes Prevention </a:t>
            </a:r>
            <a:br>
              <a:rPr lang="en-US" sz="2000" b="1" dirty="0">
                <a:solidFill>
                  <a:srgbClr val="404040"/>
                </a:solidFill>
              </a:rPr>
            </a:br>
            <a:br>
              <a:rPr lang="en-US" sz="2000" dirty="0">
                <a:solidFill>
                  <a:srgbClr val="404040"/>
                </a:solidFill>
              </a:rPr>
            </a:br>
            <a:r>
              <a:rPr lang="en-US" sz="2000" dirty="0">
                <a:solidFill>
                  <a:srgbClr val="404040"/>
                </a:solidFill>
              </a:rPr>
              <a:t>Diabetes Care Begins With Diabetes Prevention</a:t>
            </a:r>
          </a:p>
        </p:txBody>
      </p:sp>
    </p:spTree>
    <p:extLst>
      <p:ext uri="{BB962C8B-B14F-4D97-AF65-F5344CB8AC3E}">
        <p14:creationId xmlns:p14="http://schemas.microsoft.com/office/powerpoint/2010/main" val="142501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9515" y="321741"/>
            <a:ext cx="10515600" cy="1196947"/>
          </a:xfrm>
        </p:spPr>
        <p:txBody>
          <a:bodyPr>
            <a:noAutofit/>
          </a:bodyPr>
          <a:lstStyle/>
          <a:p>
            <a:r>
              <a:rPr lang="en-US" sz="3067" dirty="0"/>
              <a:t>Evidence supporting lifestyle intervention and pharmacotherapy for diabetes prevention: US Diabetes Prevention Program study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90685" y="1745144"/>
            <a:ext cx="6031031" cy="4403533"/>
          </a:xfrm>
        </p:spPr>
        <p:txBody>
          <a:bodyPr>
            <a:noAutofit/>
          </a:bodyPr>
          <a:lstStyle/>
          <a:p>
            <a:pPr marL="154513" indent="-154513">
              <a:spcBef>
                <a:spcPts val="0"/>
              </a:spcBef>
            </a:pPr>
            <a:r>
              <a:rPr lang="en-US" sz="1867" dirty="0"/>
              <a:t>NIH-funded 3-arm RCT of over 3,000 adults at high risk for diabetes comparing placebo vs metformin vs intensive lifestyle intervention</a:t>
            </a:r>
          </a:p>
          <a:p>
            <a:pPr marL="461422" lvl="1" indent="-152396">
              <a:spcBef>
                <a:spcPts val="0"/>
              </a:spcBef>
            </a:pPr>
            <a:r>
              <a:rPr lang="en-US" sz="1600" dirty="0"/>
              <a:t>Forty-five percent of study participants were members of a minority group (African American, Hispanic, Asian, Pacific Islander and American Indian)</a:t>
            </a:r>
          </a:p>
          <a:p>
            <a:pPr marL="461422" lvl="1" indent="-152396">
              <a:spcBef>
                <a:spcPts val="0"/>
              </a:spcBef>
            </a:pPr>
            <a:r>
              <a:rPr lang="en-US" sz="1600" dirty="0"/>
              <a:t>Study participants also included those over the age of 60</a:t>
            </a:r>
          </a:p>
          <a:p>
            <a:pPr marL="461422" lvl="1" indent="-152396">
              <a:spcBef>
                <a:spcPts val="0"/>
              </a:spcBef>
            </a:pPr>
            <a:endParaRPr lang="en-US" sz="800" dirty="0"/>
          </a:p>
          <a:p>
            <a:pPr marL="154513" indent="-154513">
              <a:spcBef>
                <a:spcPts val="0"/>
              </a:spcBef>
            </a:pPr>
            <a:r>
              <a:rPr lang="en-US" sz="1867" dirty="0"/>
              <a:t>The lifestyle intervention </a:t>
            </a:r>
            <a:r>
              <a:rPr lang="en-US" sz="1867" dirty="0">
                <a:solidFill>
                  <a:srgbClr val="00B050"/>
                </a:solidFill>
              </a:rPr>
              <a:t>reduced the incidence of diabetes by 58% </a:t>
            </a:r>
            <a:r>
              <a:rPr lang="en-US" sz="1867" dirty="0">
                <a:solidFill>
                  <a:schemeClr val="tx1"/>
                </a:solidFill>
              </a:rPr>
              <a:t>(at average 3 years follow-up) compared to placebo; p</a:t>
            </a:r>
            <a:r>
              <a:rPr lang="en-US" sz="1867" dirty="0"/>
              <a:t>harmacotherapy with metformin </a:t>
            </a:r>
            <a:r>
              <a:rPr lang="en-US" sz="1867" dirty="0">
                <a:solidFill>
                  <a:srgbClr val="C00000"/>
                </a:solidFill>
              </a:rPr>
              <a:t>reduced the incidence of diabetes by 31% </a:t>
            </a:r>
            <a:r>
              <a:rPr lang="en-US" sz="1867" dirty="0"/>
              <a:t>compared to placebo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46" y="1742744"/>
            <a:ext cx="4761089" cy="413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9F1673-E0BE-4782-BF49-F28C9FD56886}"/>
              </a:ext>
            </a:extLst>
          </p:cNvPr>
          <p:cNvSpPr/>
          <p:nvPr/>
        </p:nvSpPr>
        <p:spPr>
          <a:xfrm>
            <a:off x="4260783" y="6354000"/>
            <a:ext cx="6404800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933" dirty="0">
                <a:solidFill>
                  <a:srgbClr val="595959"/>
                </a:solidFill>
                <a:latin typeface="Calibri"/>
              </a:rPr>
              <a:t>Knowler WC, Barrett-Connor E, Fowler SE, et al.; Diabetes Prevention Program Research Group.  Reduction in the incidence of type 2 diabetes with lifestyle intervention or metformin. </a:t>
            </a:r>
            <a:r>
              <a:rPr lang="en-US" sz="933" i="1" dirty="0">
                <a:solidFill>
                  <a:srgbClr val="595959"/>
                </a:solidFill>
                <a:latin typeface="Calibri"/>
              </a:rPr>
              <a:t>N Engl J Med. </a:t>
            </a:r>
            <a:r>
              <a:rPr lang="en-US" sz="933" dirty="0">
                <a:solidFill>
                  <a:srgbClr val="595959"/>
                </a:solidFill>
                <a:latin typeface="Calibri"/>
              </a:rPr>
              <a:t>2002;346:393–403.</a:t>
            </a:r>
          </a:p>
        </p:txBody>
      </p:sp>
    </p:spTree>
    <p:extLst>
      <p:ext uri="{BB962C8B-B14F-4D97-AF65-F5344CB8AC3E}">
        <p14:creationId xmlns:p14="http://schemas.microsoft.com/office/powerpoint/2010/main" val="1521724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877" y="299983"/>
            <a:ext cx="10515600" cy="1196947"/>
          </a:xfrm>
        </p:spPr>
        <p:txBody>
          <a:bodyPr/>
          <a:lstStyle/>
          <a:p>
            <a:r>
              <a:rPr lang="en-US" dirty="0"/>
              <a:t>Long-term Outcomes: DPPOS Study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1" y="1746779"/>
            <a:ext cx="9829799" cy="4443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ts val="1333"/>
              </a:spcBef>
              <a:spcAft>
                <a:spcPts val="800"/>
              </a:spcAft>
              <a:buNone/>
            </a:pPr>
            <a:r>
              <a:rPr lang="en-US" sz="2133" i="1" dirty="0">
                <a:solidFill>
                  <a:srgbClr val="595959"/>
                </a:solidFill>
              </a:rPr>
              <a:t>Follow-up study of 2,776 (88%) of eligible DPP participants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6189" y="2771020"/>
            <a:ext cx="241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At 10 years</a:t>
            </a:r>
            <a:endParaRPr lang="en-US" sz="24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6539" y="2769574"/>
            <a:ext cx="808464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133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 of diabetes reduced by </a:t>
            </a:r>
            <a:r>
              <a:rPr lang="en-US" sz="213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</a:t>
            </a:r>
            <a:r>
              <a:rPr lang="en-US" sz="2133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lifestyle group compared with the placebo group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6189" y="4229973"/>
            <a:ext cx="225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At 15 years</a:t>
            </a:r>
            <a:endParaRPr lang="en-US" sz="24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6540" y="4172952"/>
            <a:ext cx="7779657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133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 of diabetes reduced by </a:t>
            </a:r>
            <a:r>
              <a:rPr lang="en-US" sz="213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 </a:t>
            </a:r>
            <a:r>
              <a:rPr lang="en-US" sz="2133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lifestyle group compared with the placebo group</a:t>
            </a:r>
            <a:endParaRPr lang="en-US" sz="2133" dirty="0">
              <a:solidFill>
                <a:srgbClr val="595959"/>
              </a:solidFill>
              <a:latin typeface="Calibri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5F4B16-D038-429C-994D-474B269FAFE2}"/>
              </a:ext>
            </a:extLst>
          </p:cNvPr>
          <p:cNvGraphicFramePr>
            <a:graphicFrameLocks noGrp="1"/>
          </p:cNvGraphicFramePr>
          <p:nvPr/>
        </p:nvGraphicFramePr>
        <p:xfrm>
          <a:off x="739877" y="5510329"/>
          <a:ext cx="10994923" cy="36576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0994923">
                  <a:extLst>
                    <a:ext uri="{9D8B030D-6E8A-4147-A177-3AD203B41FA5}">
                      <a16:colId xmlns:a16="http://schemas.microsoft.com/office/drawing/2014/main" val="413536911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n-lt"/>
                        </a:rPr>
                        <a:t>Diabetes Prevention Program Research Group, </a:t>
                      </a:r>
                      <a:r>
                        <a:rPr lang="en-US" sz="800" dirty="0" err="1">
                          <a:latin typeface="+mn-lt"/>
                        </a:rPr>
                        <a:t>Knowler</a:t>
                      </a:r>
                      <a:r>
                        <a:rPr lang="en-US" sz="800" dirty="0">
                          <a:latin typeface="+mn-lt"/>
                        </a:rPr>
                        <a:t> WC, Fowler SE, Hamman RF, </a:t>
                      </a:r>
                      <a:r>
                        <a:rPr lang="en-US" sz="800" dirty="0" err="1">
                          <a:latin typeface="+mn-lt"/>
                        </a:rPr>
                        <a:t>Christophi</a:t>
                      </a:r>
                      <a:r>
                        <a:rPr lang="en-US" sz="800" dirty="0">
                          <a:latin typeface="+mn-lt"/>
                        </a:rPr>
                        <a:t> CA, </a:t>
                      </a:r>
                      <a:r>
                        <a:rPr lang="en-US" sz="800" dirty="0" err="1">
                          <a:latin typeface="+mn-lt"/>
                        </a:rPr>
                        <a:t>Haffman</a:t>
                      </a:r>
                      <a:r>
                        <a:rPr lang="en-US" sz="800" dirty="0">
                          <a:latin typeface="+mn-lt"/>
                        </a:rPr>
                        <a:t> HJ, Brenneman AT, Brown-Friday JO, Goldberg R, </a:t>
                      </a:r>
                      <a:r>
                        <a:rPr lang="en-US" sz="800" dirty="0" err="1">
                          <a:latin typeface="+mn-lt"/>
                        </a:rPr>
                        <a:t>Venditti</a:t>
                      </a:r>
                      <a:r>
                        <a:rPr lang="en-US" sz="800" dirty="0">
                          <a:latin typeface="+mn-lt"/>
                        </a:rPr>
                        <a:t> E, Nathan DM. 10-year follow-up of diabetes incidence and weight loss in the Diabetes Prevention Program Outcomes Study. </a:t>
                      </a:r>
                      <a:r>
                        <a:rPr lang="en-US" sz="800" i="1" dirty="0">
                          <a:latin typeface="+mn-lt"/>
                        </a:rPr>
                        <a:t>Lancet. </a:t>
                      </a:r>
                      <a:r>
                        <a:rPr lang="en-US" sz="800" dirty="0">
                          <a:latin typeface="+mn-lt"/>
                        </a:rPr>
                        <a:t>2009;14(374):1677-1686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35347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12ABB4B-CDD9-447B-81E4-32FD1323A97C}"/>
              </a:ext>
            </a:extLst>
          </p:cNvPr>
          <p:cNvSpPr/>
          <p:nvPr/>
        </p:nvSpPr>
        <p:spPr>
          <a:xfrm>
            <a:off x="739877" y="5817370"/>
            <a:ext cx="1051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555555"/>
                </a:solidFill>
                <a:latin typeface="Calibri"/>
              </a:rPr>
              <a:t>Diabetes Prevention Program Research Group. Long-term effects of lifestyle intervention or metformin on diabetes development and microvascular complications over 15-year follow-up: the Diabetes Prevention Program Outcomes Study. </a:t>
            </a:r>
            <a:r>
              <a:rPr lang="en-US" sz="800" i="1" dirty="0">
                <a:solidFill>
                  <a:srgbClr val="555555"/>
                </a:solidFill>
                <a:latin typeface="Calibri"/>
              </a:rPr>
              <a:t>Lancet Diabetes Endocrinol. </a:t>
            </a:r>
            <a:r>
              <a:rPr lang="en-US" sz="800" dirty="0">
                <a:solidFill>
                  <a:srgbClr val="555555"/>
                </a:solidFill>
                <a:latin typeface="Calibri"/>
              </a:rPr>
              <a:t>2015;3(11):866-75</a:t>
            </a:r>
            <a:endParaRPr lang="en-US" sz="800" dirty="0">
              <a:solidFill>
                <a:srgbClr val="595959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14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30864"/>
            <a:ext cx="10515600" cy="1196947"/>
          </a:xfrm>
        </p:spPr>
        <p:txBody>
          <a:bodyPr/>
          <a:lstStyle/>
          <a:p>
            <a:r>
              <a:rPr lang="en-US" dirty="0"/>
              <a:t>Translational Studies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800100" y="1537562"/>
            <a:ext cx="10515600" cy="373327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DEPLOY study: groups of 8-12 people, community setting, YMCA staff as coaches, average 6% weight loss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Montana Diabetes Control Program: groups of 8-34 people, 67% achieved 5% weight loss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PREVENT-DM: urban community health center, Latina women, average 5% weight loss (compared to 1.1% with Metformin)</a:t>
            </a:r>
          </a:p>
          <a:p>
            <a:pPr lvl="0"/>
            <a:r>
              <a:rPr lang="en-US" dirty="0" err="1">
                <a:solidFill>
                  <a:schemeClr val="tx1"/>
                </a:solidFill>
              </a:rPr>
              <a:t>Omada</a:t>
            </a:r>
            <a:r>
              <a:rPr lang="en-US" dirty="0">
                <a:solidFill>
                  <a:schemeClr val="tx1"/>
                </a:solidFill>
              </a:rPr>
              <a:t> Prevent!: digital translation of DPP lifestyle change program; at one year, </a:t>
            </a:r>
            <a:r>
              <a:rPr lang="en-US" dirty="0"/>
              <a:t>participants who had completed nine or more lessons achieved significant weight loss  (–4.9% weight change) and reduction in A1C (–0.40); sustained weight loss and A1C reduction seen at three years post baseline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20FA08-66F8-4E47-A38D-EE1A52EE476A}"/>
              </a:ext>
            </a:extLst>
          </p:cNvPr>
          <p:cNvSpPr/>
          <p:nvPr/>
        </p:nvSpPr>
        <p:spPr>
          <a:xfrm>
            <a:off x="1099184" y="5720051"/>
            <a:ext cx="95727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595959"/>
                </a:solidFill>
                <a:latin typeface="Calibri"/>
              </a:rPr>
              <a:t>O'Brien MJ, Perez A, Scanlan AB, et al. PREVENT-DM Comparative Effectiveness Trial of Lifestyle Intervention and Metformin. </a:t>
            </a:r>
            <a:r>
              <a:rPr lang="en-US" sz="800" i="1" dirty="0">
                <a:solidFill>
                  <a:srgbClr val="595959"/>
                </a:solidFill>
                <a:latin typeface="Calibri"/>
              </a:rPr>
              <a:t>Am J </a:t>
            </a:r>
            <a:r>
              <a:rPr lang="en-US" sz="800" i="1" dirty="0" err="1">
                <a:solidFill>
                  <a:srgbClr val="595959"/>
                </a:solidFill>
                <a:latin typeface="Calibri"/>
              </a:rPr>
              <a:t>Prev</a:t>
            </a:r>
            <a:r>
              <a:rPr lang="en-US" sz="800" i="1" dirty="0">
                <a:solidFill>
                  <a:srgbClr val="595959"/>
                </a:solidFill>
                <a:latin typeface="Calibri"/>
              </a:rPr>
              <a:t> Med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. 2017;52(6):788-797.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8E6CC-1436-42A9-B3AA-D4DF43382C97}"/>
              </a:ext>
            </a:extLst>
          </p:cNvPr>
          <p:cNvSpPr/>
          <p:nvPr/>
        </p:nvSpPr>
        <p:spPr>
          <a:xfrm>
            <a:off x="1086484" y="5359104"/>
            <a:ext cx="102292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595959"/>
                </a:solidFill>
                <a:latin typeface="Calibri"/>
              </a:rPr>
              <a:t>Ackermann RT, Finch EA, </a:t>
            </a:r>
            <a:r>
              <a:rPr lang="en-US" sz="800" dirty="0" err="1">
                <a:solidFill>
                  <a:srgbClr val="595959"/>
                </a:solidFill>
                <a:latin typeface="Calibri"/>
              </a:rPr>
              <a:t>Brizendine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 E, Zhou H, Marrero DG. Translating the Diabetes Prevention Program into the community. The DEPLOY Pilot Study. </a:t>
            </a:r>
            <a:r>
              <a:rPr lang="en-US" sz="800" i="1" dirty="0">
                <a:solidFill>
                  <a:srgbClr val="595959"/>
                </a:solidFill>
                <a:latin typeface="Calibri"/>
              </a:rPr>
              <a:t>Am J </a:t>
            </a:r>
            <a:r>
              <a:rPr lang="en-US" sz="800" i="1" dirty="0" err="1">
                <a:solidFill>
                  <a:srgbClr val="595959"/>
                </a:solidFill>
                <a:latin typeface="Calibri"/>
              </a:rPr>
              <a:t>Prev</a:t>
            </a:r>
            <a:r>
              <a:rPr lang="en-US" sz="800" i="1" dirty="0">
                <a:solidFill>
                  <a:srgbClr val="595959"/>
                </a:solidFill>
                <a:latin typeface="Calibri"/>
              </a:rPr>
              <a:t> Med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. 2008;35(4):357-63.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47CE63-04A4-4EEB-9A92-40B14EE6FBD3}"/>
              </a:ext>
            </a:extLst>
          </p:cNvPr>
          <p:cNvSpPr/>
          <p:nvPr/>
        </p:nvSpPr>
        <p:spPr>
          <a:xfrm>
            <a:off x="1086485" y="5522444"/>
            <a:ext cx="105913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595959"/>
                </a:solidFill>
                <a:latin typeface="Calibri"/>
              </a:rPr>
              <a:t>Amundson HA, Butcher MK, </a:t>
            </a:r>
            <a:r>
              <a:rPr lang="en-US" sz="800" dirty="0" err="1">
                <a:solidFill>
                  <a:srgbClr val="595959"/>
                </a:solidFill>
                <a:latin typeface="Calibri"/>
              </a:rPr>
              <a:t>Gohdes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 D, et al. Translating the diabetes prevention program into practice in the general community: findings from the Montana Cardiovascular Disease and Diabetes Prevention Program. </a:t>
            </a:r>
            <a:r>
              <a:rPr lang="en-US" sz="800" i="1" dirty="0">
                <a:solidFill>
                  <a:srgbClr val="595959"/>
                </a:solidFill>
                <a:latin typeface="Calibri"/>
              </a:rPr>
              <a:t>Diabetes Educ.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 2009;35:209–223.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3BF3B0-741E-405E-B288-ABFD823E5049}"/>
              </a:ext>
            </a:extLst>
          </p:cNvPr>
          <p:cNvSpPr/>
          <p:nvPr/>
        </p:nvSpPr>
        <p:spPr>
          <a:xfrm>
            <a:off x="1102065" y="5878416"/>
            <a:ext cx="921033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800" dirty="0" err="1">
                <a:solidFill>
                  <a:srgbClr val="595959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Sepah</a:t>
            </a:r>
            <a:r>
              <a:rPr lang="en-US" sz="800" dirty="0">
                <a:solidFill>
                  <a:srgbClr val="595959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SC, Jiang L, Ellis RJ, McDermott K, Peters AL. Engagement and outcomes in a digital Diabetes Prevention Program: 3-year update. </a:t>
            </a:r>
            <a:r>
              <a:rPr lang="en-US" sz="800" i="1" dirty="0">
                <a:solidFill>
                  <a:srgbClr val="595959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BMJ Open Diab Res Care. </a:t>
            </a:r>
            <a:r>
              <a:rPr lang="en-US" sz="800" dirty="0">
                <a:solidFill>
                  <a:srgbClr val="595959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2017;5:e</a:t>
            </a:r>
            <a:r>
              <a:rPr lang="en-US" sz="800" dirty="0">
                <a:solidFill>
                  <a:srgbClr val="595959"/>
                </a:solidFill>
                <a:latin typeface="Calibri"/>
                <a:ea typeface="Calibri" panose="020F0502020204030204" pitchFamily="34" charset="0"/>
                <a:cs typeface="HelveticaNeueLTStd-Cn"/>
              </a:rPr>
              <a:t>000422</a:t>
            </a:r>
            <a:endParaRPr lang="en-US" sz="800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548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7DA367FA-594B-4E35-989D-220A8C51F830}"/>
              </a:ext>
            </a:extLst>
          </p:cNvPr>
          <p:cNvSpPr txBox="1">
            <a:spLocks/>
          </p:cNvSpPr>
          <p:nvPr/>
        </p:nvSpPr>
        <p:spPr>
          <a:xfrm>
            <a:off x="449178" y="510987"/>
            <a:ext cx="10998468" cy="615553"/>
          </a:xfrm>
          <a:prstGeom prst="rect">
            <a:avLst/>
          </a:prstGeom>
        </p:spPr>
        <p:txBody>
          <a:bodyPr vert="horz" wrap="square" lIns="121920" tIns="60960" rIns="121920" bIns="6096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46166B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defTabSz="1219170">
              <a:defRPr/>
            </a:pPr>
            <a:r>
              <a:rPr lang="en-US" sz="3200" dirty="0"/>
              <a:t>National Diabetes Prevention Program lifestyle change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BFFF4-F20D-4421-BB7C-913F9AB953DB}"/>
              </a:ext>
            </a:extLst>
          </p:cNvPr>
          <p:cNvSpPr txBox="1"/>
          <p:nvPr/>
        </p:nvSpPr>
        <p:spPr>
          <a:xfrm>
            <a:off x="2" y="5319763"/>
            <a:ext cx="12191999" cy="7489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endParaRPr lang="en-US" sz="1067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>
              <a:defRPr/>
            </a:pPr>
            <a:r>
              <a:rPr lang="en-US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standard for CDC recognition: Participant body weight loss of 5%</a:t>
            </a:r>
          </a:p>
          <a:p>
            <a:pPr algn="ctr" defTabSz="609585">
              <a:defRPr/>
            </a:pPr>
            <a:endParaRPr lang="en-US" sz="1067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59718-FD0D-004C-92E0-D9FDCC6155E4}"/>
              </a:ext>
            </a:extLst>
          </p:cNvPr>
          <p:cNvSpPr txBox="1"/>
          <p:nvPr/>
        </p:nvSpPr>
        <p:spPr>
          <a:xfrm>
            <a:off x="959663" y="2614415"/>
            <a:ext cx="451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 lifestyle coaches teach group classes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130FE-AF2E-7F43-9FB0-D7DB71C3EACD}"/>
              </a:ext>
            </a:extLst>
          </p:cNvPr>
          <p:cNvSpPr txBox="1"/>
          <p:nvPr/>
        </p:nvSpPr>
        <p:spPr>
          <a:xfrm>
            <a:off x="959663" y="4472783"/>
            <a:ext cx="435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 on prevention and empowerment through a personal action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8C6FA-2B44-2E42-BD39-908274EE53DB}"/>
              </a:ext>
            </a:extLst>
          </p:cNvPr>
          <p:cNvSpPr txBox="1"/>
          <p:nvPr/>
        </p:nvSpPr>
        <p:spPr>
          <a:xfrm>
            <a:off x="6801364" y="2614417"/>
            <a:ext cx="4430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deliver a CDC-approved curriculum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2FEC6-73EC-B643-A203-BF9568C0EB27}"/>
              </a:ext>
            </a:extLst>
          </p:cNvPr>
          <p:cNvSpPr txBox="1"/>
          <p:nvPr/>
        </p:nvSpPr>
        <p:spPr>
          <a:xfrm>
            <a:off x="6246683" y="4444851"/>
            <a:ext cx="578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through the CDC; programs are required to submit data on participant outcomes</a:t>
            </a:r>
            <a:endParaRPr lang="en-US" sz="1600" dirty="0">
              <a:solidFill>
                <a:srgbClr val="595959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A0AB31-2819-D74B-80AD-43B32C5C3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00"/>
          <a:stretch/>
        </p:blipFill>
        <p:spPr>
          <a:xfrm>
            <a:off x="2570221" y="1716356"/>
            <a:ext cx="1122572" cy="898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15AF9A-453F-5948-86FF-D3D35E0D9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694" b="23014"/>
          <a:stretch/>
        </p:blipFill>
        <p:spPr>
          <a:xfrm>
            <a:off x="8596032" y="3438983"/>
            <a:ext cx="1158385" cy="885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4CFCC7-6F50-FD44-860E-C7F8A953D1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632"/>
          <a:stretch/>
        </p:blipFill>
        <p:spPr>
          <a:xfrm>
            <a:off x="8560125" y="1670404"/>
            <a:ext cx="1240955" cy="89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FA94EA-3043-7540-BFBA-E7927E2207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61"/>
          <a:stretch/>
        </p:blipFill>
        <p:spPr>
          <a:xfrm>
            <a:off x="2618629" y="3428999"/>
            <a:ext cx="1037315" cy="8956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EA6CEA-879A-4624-9417-0FE48FFD56B1}"/>
              </a:ext>
            </a:extLst>
          </p:cNvPr>
          <p:cNvSpPr/>
          <p:nvPr/>
        </p:nvSpPr>
        <p:spPr>
          <a:xfrm>
            <a:off x="4472539" y="6406213"/>
            <a:ext cx="6096000" cy="256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09585"/>
            <a:r>
              <a:rPr lang="en-US" sz="1067" dirty="0">
                <a:solidFill>
                  <a:srgbClr val="595959"/>
                </a:solidFill>
                <a:latin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https://www.cdc.gov/diabetes/prevention/details-about-the-program.html</a:t>
            </a:r>
            <a:endParaRPr lang="en-US" sz="1067" dirty="0">
              <a:solidFill>
                <a:srgbClr val="5959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4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7E40-C5B1-492F-85B7-C48E969D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Guidelines/Recommendations/Clinical Resources Related to Diabetes Prevention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63D2DB-B9F3-48E3-A0D8-9280BD089212}"/>
              </a:ext>
            </a:extLst>
          </p:cNvPr>
          <p:cNvGraphicFramePr>
            <a:graphicFrameLocks noGrp="1"/>
          </p:cNvGraphicFramePr>
          <p:nvPr/>
        </p:nvGraphicFramePr>
        <p:xfrm>
          <a:off x="968501" y="1381122"/>
          <a:ext cx="10492480" cy="4438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1492">
                  <a:extLst>
                    <a:ext uri="{9D8B030D-6E8A-4147-A177-3AD203B41FA5}">
                      <a16:colId xmlns:a16="http://schemas.microsoft.com/office/drawing/2014/main" val="3540574577"/>
                    </a:ext>
                  </a:extLst>
                </a:gridCol>
                <a:gridCol w="8090988">
                  <a:extLst>
                    <a:ext uri="{9D8B030D-6E8A-4147-A177-3AD203B41FA5}">
                      <a16:colId xmlns:a16="http://schemas.microsoft.com/office/drawing/2014/main" val="1059083145"/>
                    </a:ext>
                  </a:extLst>
                </a:gridCol>
              </a:tblGrid>
              <a:tr h="2494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Organization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Guidelines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extLst>
                  <a:ext uri="{0D108BD9-81ED-4DB2-BD59-A6C34878D82A}">
                    <a16:rowId xmlns:a16="http://schemas.microsoft.com/office/drawing/2014/main" val="2034975139"/>
                  </a:ext>
                </a:extLst>
              </a:tr>
              <a:tr h="5137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United States Preventive Services Task Force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Abnormal Glucose Screening Recommendation (2015)*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extLst>
                  <a:ext uri="{0D108BD9-81ED-4DB2-BD59-A6C34878D82A}">
                    <a16:rowId xmlns:a16="http://schemas.microsoft.com/office/drawing/2014/main" val="1686501429"/>
                  </a:ext>
                </a:extLst>
              </a:tr>
              <a:tr h="6098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American Diabetes Association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Standards of Medical Care in Diabetes (2019)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extLst>
                  <a:ext uri="{0D108BD9-81ED-4DB2-BD59-A6C34878D82A}">
                    <a16:rowId xmlns:a16="http://schemas.microsoft.com/office/drawing/2014/main" val="1438947783"/>
                  </a:ext>
                </a:extLst>
              </a:tr>
              <a:tr h="60113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American Association of Clinical Endocrinologists/ American College of Endocrinology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Clinical Practice Guideline for Developing a Diabetes Mellitus Comprehensive Care Plan (2015)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extLst>
                  <a:ext uri="{0D108BD9-81ED-4DB2-BD59-A6C34878D82A}">
                    <a16:rowId xmlns:a16="http://schemas.microsoft.com/office/drawing/2014/main" val="2937122059"/>
                  </a:ext>
                </a:extLst>
              </a:tr>
              <a:tr h="648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Comprehensive Type 2 Diabetes Management Algorithm (2019)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extLst>
                  <a:ext uri="{0D108BD9-81ED-4DB2-BD59-A6C34878D82A}">
                    <a16:rowId xmlns:a16="http://schemas.microsoft.com/office/drawing/2014/main" val="1412878716"/>
                  </a:ext>
                </a:extLst>
              </a:tr>
              <a:tr h="12914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Community Preventive Services Task Force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Diabetes Prevention and Control: Combined Diet and Physical Activity Promotion Programs to Prevent Type 2 Diabetes Among People at Increased Risk (2015)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extLst>
                  <a:ext uri="{0D108BD9-81ED-4DB2-BD59-A6C34878D82A}">
                    <a16:rowId xmlns:a16="http://schemas.microsoft.com/office/drawing/2014/main" val="2597207132"/>
                  </a:ext>
                </a:extLst>
              </a:tr>
              <a:tr h="5137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National Diabetes Education Program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Guiding Principles for the Care of People With or At Risk for Diabetes (2018)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21" marR="46721" marT="0" marB="0" anchor="ctr"/>
                </a:tc>
                <a:extLst>
                  <a:ext uri="{0D108BD9-81ED-4DB2-BD59-A6C34878D82A}">
                    <a16:rowId xmlns:a16="http://schemas.microsoft.com/office/drawing/2014/main" val="22512255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D01DC84-ED6C-4C70-AAFF-7D4879972BB8}"/>
              </a:ext>
            </a:extLst>
          </p:cNvPr>
          <p:cNvSpPr txBox="1"/>
          <p:nvPr/>
        </p:nvSpPr>
        <p:spPr>
          <a:xfrm>
            <a:off x="861320" y="5918663"/>
            <a:ext cx="62290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33" i="1" dirty="0">
                <a:solidFill>
                  <a:srgbClr val="595959"/>
                </a:solidFill>
                <a:latin typeface="Calibri"/>
              </a:rPr>
              <a:t>*in process of being updated</a:t>
            </a:r>
          </a:p>
        </p:txBody>
      </p:sp>
    </p:spTree>
    <p:extLst>
      <p:ext uri="{BB962C8B-B14F-4D97-AF65-F5344CB8AC3E}">
        <p14:creationId xmlns:p14="http://schemas.microsoft.com/office/powerpoint/2010/main" val="52938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89" y="313348"/>
            <a:ext cx="11251049" cy="1119747"/>
          </a:xfrm>
        </p:spPr>
        <p:txBody>
          <a:bodyPr>
            <a:noAutofit/>
          </a:bodyPr>
          <a:lstStyle/>
          <a:p>
            <a:r>
              <a:rPr lang="en-US" dirty="0"/>
              <a:t>USPSTF Abnormal glucose screening recommendation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r="57541"/>
          <a:stretch/>
        </p:blipFill>
        <p:spPr bwMode="auto">
          <a:xfrm>
            <a:off x="459688" y="2240022"/>
            <a:ext cx="2913053" cy="26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8189" y="4884668"/>
            <a:ext cx="911710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133" b="1" i="1" dirty="0">
                <a:solidFill>
                  <a:srgbClr val="46166B"/>
                </a:solidFill>
                <a:latin typeface="Arial" charset="0"/>
                <a:ea typeface="Arial" charset="0"/>
                <a:cs typeface="Arial" charset="0"/>
              </a:rPr>
              <a:t>USPSTF standards suggest testing patients every 3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BDD955-4DA0-4651-8E15-61FE11DBE7A4}"/>
              </a:ext>
            </a:extLst>
          </p:cNvPr>
          <p:cNvSpPr txBox="1"/>
          <p:nvPr/>
        </p:nvSpPr>
        <p:spPr>
          <a:xfrm>
            <a:off x="3568771" y="2012085"/>
            <a:ext cx="8064904" cy="275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Grade B recommendation</a:t>
            </a:r>
            <a:endParaRPr lang="en-US" sz="1600" b="1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 defTabSz="1219170">
              <a:defRPr/>
            </a:pPr>
            <a:endParaRPr lang="en-US" sz="2667" b="1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 defTabSz="1219170">
              <a:defRPr/>
            </a:pPr>
            <a:r>
              <a:rPr lang="en-US" sz="24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• Screen all adults ages 40-70 AND who have a BMI ≥ 25</a:t>
            </a:r>
          </a:p>
          <a:p>
            <a:pPr defTabSz="455073">
              <a:defRPr/>
            </a:pPr>
            <a:endParaRPr lang="en-US" sz="1867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 defTabSz="1219170">
              <a:defRPr/>
            </a:pPr>
            <a:endParaRPr lang="en-US" sz="1333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  <a:p>
            <a:pPr marL="156629" indent="-156629" defTabSz="121917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Screen with a fasting glucose, hemoglobin A1C or oral glucose tolerance test </a:t>
            </a:r>
          </a:p>
          <a:p>
            <a:pPr defTabSz="1219170">
              <a:defRPr/>
            </a:pPr>
            <a:endParaRPr lang="en-US" sz="2133" dirty="0">
              <a:solidFill>
                <a:srgbClr val="5959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79D79A-ADDD-4110-85D9-70075A808F37}"/>
              </a:ext>
            </a:extLst>
          </p:cNvPr>
          <p:cNvSpPr/>
          <p:nvPr/>
        </p:nvSpPr>
        <p:spPr>
          <a:xfrm>
            <a:off x="1598173" y="5876259"/>
            <a:ext cx="10593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defRPr/>
            </a:pPr>
            <a:r>
              <a:rPr lang="en-US" sz="800" dirty="0">
                <a:solidFill>
                  <a:srgbClr val="595959"/>
                </a:solidFill>
                <a:latin typeface="Calibri"/>
              </a:rPr>
              <a:t>U.S. Preventive Services Task Force. Final Recommendation Statement: Abnormal Blood Glucose and Type 2 Diabetes Mellitus: Screening. April 2018. </a:t>
            </a:r>
            <a:r>
              <a:rPr lang="en-US" sz="800" dirty="0">
                <a:solidFill>
                  <a:srgbClr val="595959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https://www.uspreventiveservicestaskforce.org/Page/Document/RecommendationStatementFinal/screening-for-abnormal-blood-glucose-and-type-2-diabetes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. Accessed March 4, 2019.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206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0"/>
          <a:stretch/>
        </p:blipFill>
        <p:spPr bwMode="auto">
          <a:xfrm>
            <a:off x="1379204" y="2044555"/>
            <a:ext cx="9433592" cy="238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9292" y="4422667"/>
            <a:ext cx="3273601" cy="9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Family history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Family history of type 2 diabetes includes first-degree relatives (a person’s parent, sibling or child)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7991" y="4400938"/>
            <a:ext cx="294539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Medical history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Gestational diabetes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Polycystic ovary syndrome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1395" y="4400938"/>
            <a:ext cx="3821693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Racial &amp; ethnic minorities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African Americans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American Indians 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Alaskan Natives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Asian Americans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Hispanics or Latinos</a:t>
            </a:r>
          </a:p>
          <a:p>
            <a:pPr algn="ctr" defTabSz="1219170">
              <a:defRPr/>
            </a:pPr>
            <a:r>
              <a:rPr lang="en-US" sz="1333" dirty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rPr>
              <a:t>Native Hawaiians or Pacific Islanders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7FED7-D10E-49F1-B1E1-F0782DAD65F1}"/>
              </a:ext>
            </a:extLst>
          </p:cNvPr>
          <p:cNvSpPr/>
          <p:nvPr/>
        </p:nvSpPr>
        <p:spPr>
          <a:xfrm>
            <a:off x="3473570" y="6298431"/>
            <a:ext cx="7108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defRPr/>
            </a:pPr>
            <a:r>
              <a:rPr lang="en-US" sz="800" dirty="0">
                <a:solidFill>
                  <a:srgbClr val="595959"/>
                </a:solidFill>
                <a:latin typeface="Calibri"/>
              </a:rPr>
              <a:t>U.S. Preventive Services Task Force. Final Recommendation Statement: Abnormal Blood Glucose and Type 2 Diabetes Mellitus: Screening. April 2018. </a:t>
            </a:r>
            <a:r>
              <a:rPr lang="en-US" sz="800" dirty="0">
                <a:solidFill>
                  <a:srgbClr val="595959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https://www.uspreventiveservicestaskforce.org/Page/Document/RecommendationStatementFinal/screening-for-abnormal-blood-glucose-and-type-2-diabetes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. Accessed March 4, 2019.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53E28F8-1BD3-45D0-A6FA-8FF1DC9E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89" y="313348"/>
            <a:ext cx="11251049" cy="1119747"/>
          </a:xfrm>
        </p:spPr>
        <p:txBody>
          <a:bodyPr>
            <a:noAutofit/>
          </a:bodyPr>
          <a:lstStyle/>
          <a:p>
            <a:r>
              <a:rPr lang="en-US" dirty="0"/>
              <a:t>USPSTF Abnormal glucose screening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143270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04" y="179885"/>
            <a:ext cx="11333739" cy="1094609"/>
          </a:xfrm>
        </p:spPr>
        <p:txBody>
          <a:bodyPr>
            <a:noAutofit/>
          </a:bodyPr>
          <a:lstStyle/>
          <a:p>
            <a:r>
              <a:rPr lang="en-US" dirty="0"/>
              <a:t>ADA Standards of medical care in diabetes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7438" y="1249273"/>
            <a:ext cx="11165271" cy="4879015"/>
          </a:xfrm>
        </p:spPr>
        <p:txBody>
          <a:bodyPr>
            <a:noAutofit/>
          </a:bodyPr>
          <a:lstStyle/>
          <a:p>
            <a:pPr marL="306910" indent="-306910">
              <a:spcBef>
                <a:spcPts val="0"/>
              </a:spcBef>
              <a:spcAft>
                <a:spcPts val="0"/>
              </a:spcAft>
            </a:pPr>
            <a:r>
              <a:rPr lang="en-US" sz="1867" dirty="0"/>
              <a:t>Informal risk assessment or validated risk assessment tool should be considered in asymptomatic adults</a:t>
            </a:r>
          </a:p>
          <a:p>
            <a:pPr marL="306910" indent="-306910">
              <a:spcBef>
                <a:spcPts val="0"/>
              </a:spcBef>
              <a:spcAft>
                <a:spcPts val="0"/>
              </a:spcAft>
            </a:pPr>
            <a:endParaRPr lang="en-US" sz="1067" dirty="0"/>
          </a:p>
          <a:p>
            <a:pPr marL="306910" indent="-306910">
              <a:spcBef>
                <a:spcPts val="0"/>
              </a:spcBef>
              <a:spcAft>
                <a:spcPts val="0"/>
              </a:spcAft>
            </a:pPr>
            <a:r>
              <a:rPr lang="en-US" sz="1867" dirty="0"/>
              <a:t>Consider testing adults at any age with BMI ≥25 (≥23 for Asian Americans) and one or more risk factors 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First degree relative with DM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High-risk race/ethnicity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History of CVD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HTN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HDL &lt;35 mg/dL and/or Triglycerides &gt;250mg/dL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Women with PCOS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Physical inactivity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Conditions associated with insulin resistance</a:t>
            </a:r>
          </a:p>
          <a:p>
            <a:pPr marL="533387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67" dirty="0"/>
          </a:p>
          <a:p>
            <a:pPr marL="230712" lvl="1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Begin testing all adults at age 45</a:t>
            </a:r>
          </a:p>
          <a:p>
            <a:pPr marL="230712" lvl="1" indent="-306910">
              <a:spcBef>
                <a:spcPts val="0"/>
              </a:spcBef>
              <a:spcAft>
                <a:spcPts val="0"/>
              </a:spcAft>
            </a:pPr>
            <a:endParaRPr lang="en-US" sz="1067" dirty="0"/>
          </a:p>
          <a:p>
            <a:pPr marL="230712" lvl="1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If initial results are normal, repeat testing at a minimum of 3-year intervals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Consider more frequent testing depending on initial results and risk status</a:t>
            </a:r>
          </a:p>
          <a:p>
            <a:pPr marL="840296" lvl="2" indent="-30691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Women with a history of gestational diabetes should have lifelong testing at least every 3 years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A475C-2063-4DD8-AE6C-F43841AF7D02}"/>
              </a:ext>
            </a:extLst>
          </p:cNvPr>
          <p:cNvSpPr/>
          <p:nvPr/>
        </p:nvSpPr>
        <p:spPr>
          <a:xfrm>
            <a:off x="3979649" y="6313752"/>
            <a:ext cx="6303033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defRPr/>
            </a:pPr>
            <a:r>
              <a:rPr lang="en-US" sz="933" dirty="0">
                <a:solidFill>
                  <a:srgbClr val="595959"/>
                </a:solidFill>
                <a:latin typeface="Calibri"/>
              </a:rPr>
              <a:t>American Diabetes Association. 2.Classification and Diagnosis of Diabetes: Standards of Medical Care in Diabetes- 2019. </a:t>
            </a:r>
            <a:r>
              <a:rPr lang="en-US" sz="933" i="1" dirty="0">
                <a:solidFill>
                  <a:srgbClr val="595959"/>
                </a:solidFill>
                <a:latin typeface="Calibri"/>
              </a:rPr>
              <a:t>Diabetes Care. </a:t>
            </a:r>
            <a:r>
              <a:rPr lang="en-US" sz="933" dirty="0">
                <a:solidFill>
                  <a:srgbClr val="595959"/>
                </a:solidFill>
                <a:latin typeface="Calibri"/>
              </a:rPr>
              <a:t>2019;42(Suppl 1):S13–S28. https://doi.org/10.2337/dc19-S002</a:t>
            </a:r>
          </a:p>
        </p:txBody>
      </p:sp>
    </p:spTree>
    <p:extLst>
      <p:ext uri="{BB962C8B-B14F-4D97-AF65-F5344CB8AC3E}">
        <p14:creationId xmlns:p14="http://schemas.microsoft.com/office/powerpoint/2010/main" val="4027496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D7B72-8412-4C41-B633-805A9B6E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71" y="354149"/>
            <a:ext cx="11659247" cy="1096827"/>
          </a:xfrm>
        </p:spPr>
        <p:txBody>
          <a:bodyPr>
            <a:noAutofit/>
          </a:bodyPr>
          <a:lstStyle/>
          <a:p>
            <a:r>
              <a:rPr lang="en-US" dirty="0"/>
              <a:t>National Diabetes Education Program</a:t>
            </a:r>
            <a:br>
              <a:rPr lang="en-US" dirty="0"/>
            </a:br>
            <a:r>
              <a:rPr lang="en-US" dirty="0"/>
              <a:t>Guiding Principles for the Care of People with or at Risk for Diabetes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72737-746E-4B43-AD17-82C3B042CC16}"/>
              </a:ext>
            </a:extLst>
          </p:cNvPr>
          <p:cNvSpPr txBox="1"/>
          <p:nvPr/>
        </p:nvSpPr>
        <p:spPr>
          <a:xfrm>
            <a:off x="639268" y="4127267"/>
            <a:ext cx="3047731" cy="1693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Endorsed by:</a:t>
            </a:r>
          </a:p>
          <a:p>
            <a:pPr defTabSz="609585"/>
            <a:endParaRPr lang="en-US" sz="800" i="1" dirty="0">
              <a:solidFill>
                <a:srgbClr val="595959"/>
              </a:solidFill>
              <a:latin typeface="Calibri"/>
            </a:endParaRP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American Academy of Family Physicians</a:t>
            </a: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American Association of Clinical Endocrinologists </a:t>
            </a: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American College of Obstetrics and Gynecology</a:t>
            </a: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American Geriatrics Society</a:t>
            </a: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American Diabetes Association</a:t>
            </a: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Obesity Medicine Association</a:t>
            </a: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The Endocrine Society</a:t>
            </a:r>
          </a:p>
          <a:p>
            <a:pPr defTabSz="609585"/>
            <a:r>
              <a:rPr lang="en-US" sz="1067" i="1" dirty="0">
                <a:solidFill>
                  <a:srgbClr val="595959"/>
                </a:solidFill>
                <a:latin typeface="Calibri"/>
              </a:rPr>
              <a:t>The Obesity Society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65" y="2592306"/>
            <a:ext cx="1158507" cy="14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6405" y="1787473"/>
            <a:ext cx="11220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400" b="1" dirty="0">
                <a:solidFill>
                  <a:srgbClr val="FF0000"/>
                </a:solidFill>
                <a:latin typeface="Calibri"/>
              </a:rPr>
              <a:t>Goal: Identify and synthesize areas of general agreement among existing guidelines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16537-3B7A-41F5-B7DD-33A3926D2251}"/>
              </a:ext>
            </a:extLst>
          </p:cNvPr>
          <p:cNvSpPr txBox="1"/>
          <p:nvPr/>
        </p:nvSpPr>
        <p:spPr>
          <a:xfrm>
            <a:off x="1138049" y="5934938"/>
            <a:ext cx="954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800" dirty="0">
                <a:solidFill>
                  <a:srgbClr val="595959"/>
                </a:solidFill>
                <a:latin typeface="Calibri"/>
              </a:rPr>
              <a:t>National Diabetes Education Program. Guiding Principles for the Care of People with or at Risk for Diabetes. </a:t>
            </a:r>
            <a:r>
              <a:rPr lang="en-US" sz="800" dirty="0">
                <a:solidFill>
                  <a:srgbClr val="595959"/>
                </a:solidFill>
                <a:latin typeface="Calibri"/>
                <a:hlinkClick r:id="rId4"/>
              </a:rPr>
              <a:t>https://www.niddk.nih.gov/health-information/communication-programs/ndep/health-professionals/guiding-principles-care-people-risk-diabetes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. Updated August 2018. Accessed October 24, 2018.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073621A-F61F-4324-9A5D-567E435CEC71}"/>
              </a:ext>
            </a:extLst>
          </p:cNvPr>
          <p:cNvSpPr txBox="1">
            <a:spLocks/>
          </p:cNvSpPr>
          <p:nvPr/>
        </p:nvSpPr>
        <p:spPr>
          <a:xfrm>
            <a:off x="2862120" y="2895699"/>
            <a:ext cx="9138840" cy="145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400" b="0" i="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000" b="0" i="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800" b="0" i="0" kern="1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ts val="1333"/>
              </a:spcBef>
              <a:spcAft>
                <a:spcPts val="800"/>
              </a:spcAft>
              <a:buNone/>
            </a:pPr>
            <a:r>
              <a:rPr lang="en-US" sz="1733" b="1" dirty="0"/>
              <a:t>Principle 1:  Identify People with Undiagnosed Diabetes and Prediabetes</a:t>
            </a:r>
          </a:p>
          <a:p>
            <a:pPr marL="0" indent="0" defTabSz="1219170">
              <a:spcBef>
                <a:spcPts val="1333"/>
              </a:spcBef>
              <a:spcAft>
                <a:spcPts val="800"/>
              </a:spcAft>
              <a:buNone/>
            </a:pPr>
            <a:r>
              <a:rPr lang="en-US" sz="1733" b="1" dirty="0">
                <a:latin typeface="Arial" panose="020B0604020202020204" pitchFamily="34" charset="0"/>
                <a:cs typeface="Arial" panose="020B0604020202020204" pitchFamily="34" charset="0"/>
              </a:rPr>
              <a:t>Principle 2:  Manage Prediabetes to Prevent or Delay the Onset of Type 2 Diabetes</a:t>
            </a:r>
          </a:p>
          <a:p>
            <a:pPr marL="0" indent="0" defTabSz="1219170">
              <a:spcBef>
                <a:spcPts val="1333"/>
              </a:spcBef>
              <a:spcAft>
                <a:spcPts val="800"/>
              </a:spcAft>
              <a:buNone/>
            </a:pPr>
            <a:endParaRPr lang="en-US" sz="1867" b="1" dirty="0">
              <a:solidFill>
                <a:srgbClr val="46166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FAC1B-2080-4525-A1C9-74015BF962A4}"/>
              </a:ext>
            </a:extLst>
          </p:cNvPr>
          <p:cNvSpPr txBox="1"/>
          <p:nvPr/>
        </p:nvSpPr>
        <p:spPr>
          <a:xfrm>
            <a:off x="4299187" y="3936555"/>
            <a:ext cx="7054664" cy="167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828" indent="-232828" defTabSz="609585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595959"/>
                </a:solidFill>
                <a:latin typeface="Calibri"/>
              </a:rPr>
              <a:t>Lifestyle intervention with regular activity and dietary change leading to weight loss is the cornerstone of treatment for patients with prediabetes</a:t>
            </a:r>
          </a:p>
          <a:p>
            <a:pPr marL="232828" indent="-232828" defTabSz="609585">
              <a:buFont typeface="Arial" panose="020B0604020202020204" pitchFamily="34" charset="0"/>
              <a:buChar char="•"/>
            </a:pPr>
            <a:endParaRPr lang="en-US" sz="1467" dirty="0">
              <a:solidFill>
                <a:srgbClr val="595959"/>
              </a:solidFill>
              <a:latin typeface="Calibri"/>
            </a:endParaRPr>
          </a:p>
          <a:p>
            <a:pPr marL="232828" indent="-232828" defTabSz="609585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595959"/>
                </a:solidFill>
                <a:latin typeface="Calibri"/>
              </a:rPr>
              <a:t>Consider referral to:</a:t>
            </a:r>
          </a:p>
          <a:p>
            <a:pPr marL="838179" lvl="2" indent="-228594" defTabSz="609585">
              <a:buFontTx/>
              <a:buChar char="-"/>
              <a:tabLst>
                <a:tab pos="380990" algn="l"/>
              </a:tabLst>
            </a:pPr>
            <a:r>
              <a:rPr lang="en-US" sz="1467" dirty="0">
                <a:solidFill>
                  <a:srgbClr val="595959"/>
                </a:solidFill>
                <a:latin typeface="Calibri"/>
              </a:rPr>
              <a:t>RD/RDN or diabetes educator</a:t>
            </a:r>
          </a:p>
          <a:p>
            <a:pPr marL="838179" lvl="2" indent="-228594" defTabSz="609585">
              <a:buFontTx/>
              <a:buChar char="-"/>
              <a:tabLst>
                <a:tab pos="380990" algn="l"/>
              </a:tabLst>
            </a:pPr>
            <a:r>
              <a:rPr lang="en-US" sz="1467" dirty="0">
                <a:solidFill>
                  <a:srgbClr val="595959"/>
                </a:solidFill>
                <a:latin typeface="Calibri"/>
              </a:rPr>
              <a:t>Structured lifestyle intervention, such as the National Diabetes Prevention Program lifestyle change program</a:t>
            </a:r>
          </a:p>
        </p:txBody>
      </p:sp>
    </p:spTree>
    <p:extLst>
      <p:ext uri="{BB962C8B-B14F-4D97-AF65-F5344CB8AC3E}">
        <p14:creationId xmlns:p14="http://schemas.microsoft.com/office/powerpoint/2010/main" val="330353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Prevention Into Practice</a:t>
            </a:r>
          </a:p>
        </p:txBody>
      </p:sp>
    </p:spTree>
    <p:extLst>
      <p:ext uri="{BB962C8B-B14F-4D97-AF65-F5344CB8AC3E}">
        <p14:creationId xmlns:p14="http://schemas.microsoft.com/office/powerpoint/2010/main" val="48625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7E404-0540-4EC0-8E62-A4245E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33" y="0"/>
            <a:ext cx="3416468" cy="1331737"/>
          </a:xfrm>
        </p:spPr>
        <p:txBody>
          <a:bodyPr anchor="ctr">
            <a:normAutofit fontScale="90000"/>
          </a:bodyPr>
          <a:lstStyle/>
          <a:p>
            <a:r>
              <a:rPr lang="en-US" sz="4900" dirty="0">
                <a:solidFill>
                  <a:srgbClr val="FFFFFF"/>
                </a:solidFill>
              </a:rPr>
              <a:t>Housekeeping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830A-4154-4AD2-8C96-09055F883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404447"/>
            <a:ext cx="7175449" cy="5029199"/>
          </a:xfrm>
        </p:spPr>
        <p:txBody>
          <a:bodyPr anchor="ctr">
            <a:noAutofit/>
          </a:bodyPr>
          <a:lstStyle/>
          <a:p>
            <a:r>
              <a:rPr lang="en-US" dirty="0"/>
              <a:t>Please stay in listen-only mode.  You may unmute when it’s time for Q/A. </a:t>
            </a:r>
          </a:p>
          <a:p>
            <a:r>
              <a:rPr lang="en-US" dirty="0"/>
              <a:t>This webinar will be recorded and shared via email. </a:t>
            </a:r>
          </a:p>
          <a:p>
            <a:r>
              <a:rPr lang="en-US" dirty="0"/>
              <a:t>If you have any questions, please type them in the Q/A box and we will address them during the Q/A session. </a:t>
            </a:r>
          </a:p>
          <a:p>
            <a:r>
              <a:rPr lang="en-US" dirty="0"/>
              <a:t>ACPM will email the participants a brief feedback survey after the webinar.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57B75-0985-4BA3-8362-6C0A7BC94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49" y="5682961"/>
            <a:ext cx="6894236" cy="1154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4C492-35C0-4427-B4BF-03AB6A84A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34" y="1029666"/>
            <a:ext cx="2541865" cy="556925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EE4E1FB-93BD-4D6D-9C72-729339050824}"/>
              </a:ext>
            </a:extLst>
          </p:cNvPr>
          <p:cNvSpPr/>
          <p:nvPr/>
        </p:nvSpPr>
        <p:spPr>
          <a:xfrm>
            <a:off x="80512" y="6144060"/>
            <a:ext cx="472440" cy="23258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2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1196947"/>
          </a:xfrm>
        </p:spPr>
        <p:txBody>
          <a:bodyPr>
            <a:normAutofit/>
          </a:bodyPr>
          <a:lstStyle/>
          <a:p>
            <a:r>
              <a:rPr lang="en-US" dirty="0"/>
              <a:t>The care team’s role in preventing diabetes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508670"/>
          <a:ext cx="10515600" cy="4618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65552" y="6470633"/>
            <a:ext cx="123444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5D499-8038-C642-91E0-FF7B8677CF19}" type="slidenum"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452663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452663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7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5"/>
    </mc:Choice>
    <mc:Fallback xmlns="">
      <p:transition xmlns:p14="http://schemas.microsoft.com/office/powerpoint/2010/main" spd="slow" advTm="1698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BC2D-8857-4477-A725-44D61E95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One: Create awareness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E4355-2A7F-4C09-9B92-FCE5DBFC7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" t="11611"/>
          <a:stretch/>
        </p:blipFill>
        <p:spPr>
          <a:xfrm>
            <a:off x="648063" y="1381121"/>
            <a:ext cx="6400075" cy="3293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CC888-687A-4A5F-8D0C-17B02780A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2066835"/>
            <a:ext cx="3502184" cy="4551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3814E-17F3-4D46-A236-2217FFF7E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285" y="1868802"/>
            <a:ext cx="3863919" cy="37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09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1196947"/>
          </a:xfrm>
        </p:spPr>
        <p:txBody>
          <a:bodyPr>
            <a:normAutofit/>
          </a:bodyPr>
          <a:lstStyle/>
          <a:p>
            <a:r>
              <a:rPr lang="en-US" dirty="0"/>
              <a:t>Step Two: Identify patients and document the diagnosis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65552" y="6470633"/>
            <a:ext cx="123444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DA05D499-8038-C642-91E0-FF7B8677CF19}" type="slidenum">
              <a:rPr lang="en-US">
                <a:solidFill>
                  <a:srgbClr val="595959">
                    <a:lumMod val="50000"/>
                    <a:lumOff val="50000"/>
                  </a:srgbClr>
                </a:solidFill>
              </a:rPr>
              <a:pPr defTabSz="609585"/>
              <a:t>22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878" y="4647100"/>
            <a:ext cx="29886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400" b="1" i="1" dirty="0">
                <a:solidFill>
                  <a:srgbClr val="595959"/>
                </a:solidFill>
                <a:latin typeface="Calibri"/>
              </a:rPr>
              <a:t>Document diagnosis:  </a:t>
            </a:r>
          </a:p>
          <a:p>
            <a:pPr defTabSz="609585"/>
            <a:endParaRPr lang="en-US" sz="1600" b="1" i="1" dirty="0">
              <a:solidFill>
                <a:srgbClr val="595959"/>
              </a:solidFill>
              <a:latin typeface="Calibri"/>
            </a:endParaRPr>
          </a:p>
          <a:p>
            <a:pPr defTabSz="609585"/>
            <a:r>
              <a:rPr lang="en-US" sz="2400" b="1" i="1" dirty="0">
                <a:solidFill>
                  <a:srgbClr val="595959"/>
                </a:solidFill>
                <a:latin typeface="Calibri"/>
              </a:rPr>
              <a:t>ICD 10 code is R73.03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49" y="1966225"/>
            <a:ext cx="4869627" cy="42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4" y="1379828"/>
            <a:ext cx="5505485" cy="296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608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EEF661-DA99-42BA-9A4B-159878CF7A15}"/>
              </a:ext>
            </a:extLst>
          </p:cNvPr>
          <p:cNvSpPr/>
          <p:nvPr/>
        </p:nvSpPr>
        <p:spPr>
          <a:xfrm>
            <a:off x="0" y="1273452"/>
            <a:ext cx="12192000" cy="2991449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AB060-1B7D-4A14-9C18-64EC00EE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eligible patients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1FD59-B57C-4895-8B01-FEBAECADBB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A05D499-8038-C642-91E0-FF7B8677CF19}" type="slidenum">
              <a:rPr lang="en-US"/>
              <a:pPr defTabSz="609585"/>
              <a:t>23</a:t>
            </a:fld>
            <a:endParaRPr lang="en-US" dirty="0"/>
          </a:p>
        </p:txBody>
      </p:sp>
      <p:pic>
        <p:nvPicPr>
          <p:cNvPr id="2050" name="Picture 2" descr="Task 3 - Patient Approach Step 5">
            <a:extLst>
              <a:ext uri="{FF2B5EF4-FFF2-40B4-BE49-F238E27FC236}">
                <a16:creationId xmlns:a16="http://schemas.microsoft.com/office/drawing/2014/main" id="{C8A5B913-8BDF-4E40-A5BF-4098D168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21" y="1273451"/>
            <a:ext cx="2991451" cy="29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ask 3 -  Employee Step 2">
            <a:extLst>
              <a:ext uri="{FF2B5EF4-FFF2-40B4-BE49-F238E27FC236}">
                <a16:creationId xmlns:a16="http://schemas.microsoft.com/office/drawing/2014/main" id="{C4A10ED5-EB10-48ED-9D73-63604607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31" y="1273451"/>
            <a:ext cx="2991451" cy="29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0EB150-C2F1-40E7-9E5E-F7778F4C839A}"/>
              </a:ext>
            </a:extLst>
          </p:cNvPr>
          <p:cNvSpPr/>
          <p:nvPr/>
        </p:nvSpPr>
        <p:spPr>
          <a:xfrm>
            <a:off x="6249727" y="4426273"/>
            <a:ext cx="5433391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sz="1867" b="1" dirty="0">
                <a:solidFill>
                  <a:srgbClr val="595959"/>
                </a:solidFill>
                <a:latin typeface="Calibri"/>
              </a:rPr>
              <a:t>Care Management</a:t>
            </a:r>
            <a:r>
              <a:rPr lang="en-US" sz="1867" dirty="0">
                <a:solidFill>
                  <a:srgbClr val="595959"/>
                </a:solidFill>
                <a:latin typeface="Calibri"/>
              </a:rPr>
              <a:t> </a:t>
            </a:r>
          </a:p>
          <a:p>
            <a:pPr algn="ctr" defTabSz="609585"/>
            <a:endParaRPr lang="en-US" sz="1867" dirty="0">
              <a:solidFill>
                <a:srgbClr val="595959"/>
              </a:solidFill>
              <a:latin typeface="Calibri"/>
            </a:endParaRPr>
          </a:p>
          <a:p>
            <a:pPr algn="ctr" defTabSz="609585"/>
            <a:r>
              <a:rPr lang="en-US" sz="1867" dirty="0">
                <a:solidFill>
                  <a:srgbClr val="595959"/>
                </a:solidFill>
                <a:latin typeface="Calibri"/>
              </a:rPr>
              <a:t>Uses the EHR to create a report based on risk factors and/or lab values to identify patients who meet the criteria for prediabetes.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EB9A2-4B41-4575-98D7-ED85A9DF827A}"/>
              </a:ext>
            </a:extLst>
          </p:cNvPr>
          <p:cNvSpPr/>
          <p:nvPr/>
        </p:nvSpPr>
        <p:spPr>
          <a:xfrm>
            <a:off x="496294" y="4401505"/>
            <a:ext cx="5433391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sz="1867" b="1" dirty="0">
                <a:solidFill>
                  <a:srgbClr val="595959"/>
                </a:solidFill>
                <a:latin typeface="Calibri"/>
              </a:rPr>
              <a:t>Point of Care </a:t>
            </a:r>
          </a:p>
          <a:p>
            <a:pPr algn="ctr" defTabSz="609585"/>
            <a:endParaRPr lang="en-US" sz="1867" dirty="0">
              <a:solidFill>
                <a:srgbClr val="595959"/>
              </a:solidFill>
              <a:latin typeface="Calibri"/>
            </a:endParaRPr>
          </a:p>
          <a:p>
            <a:pPr algn="ctr" defTabSz="609585"/>
            <a:r>
              <a:rPr lang="en-US" sz="1867" dirty="0">
                <a:solidFill>
                  <a:srgbClr val="595959"/>
                </a:solidFill>
                <a:latin typeface="Calibri"/>
              </a:rPr>
              <a:t>Occurs during your patient’s routine office visit. This provides your practice with the ability to engage with your patients face to face, and refer to a course of treatment while your patient is in the office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76B7C1-BB0D-4E9E-BCEF-FF256778E982}"/>
              </a:ext>
            </a:extLst>
          </p:cNvPr>
          <p:cNvCxnSpPr>
            <a:cxnSpLocks/>
          </p:cNvCxnSpPr>
          <p:nvPr/>
        </p:nvCxnSpPr>
        <p:spPr>
          <a:xfrm>
            <a:off x="721582" y="4905824"/>
            <a:ext cx="49828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9DFAA1-B1BA-426A-8C96-F1A039CE326F}"/>
              </a:ext>
            </a:extLst>
          </p:cNvPr>
          <p:cNvCxnSpPr>
            <a:cxnSpLocks/>
          </p:cNvCxnSpPr>
          <p:nvPr/>
        </p:nvCxnSpPr>
        <p:spPr>
          <a:xfrm>
            <a:off x="6370984" y="4905824"/>
            <a:ext cx="49828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15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192" y="201116"/>
            <a:ext cx="10515600" cy="1196947"/>
          </a:xfrm>
        </p:spPr>
        <p:txBody>
          <a:bodyPr>
            <a:normAutofit/>
          </a:bodyPr>
          <a:lstStyle/>
          <a:p>
            <a:r>
              <a:rPr lang="en-US" dirty="0"/>
              <a:t>Step Three: Educate at-risk patients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193" y="1460095"/>
            <a:ext cx="6464167" cy="4618276"/>
          </a:xfrm>
        </p:spPr>
        <p:txBody>
          <a:bodyPr>
            <a:no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Your blood glucose is higher than normal but not at the level of diabetes. This condition is called prediabetes. 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Prediabetes is a serious condition: It poses a high risk of eventually progressing to diabetes and raises your risk of other medical conditions.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Prediabetes is treatable and can be reversible 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The goal is to lose a modest amount of weight (5-7% of body weight) and lead a healthier lifestyle</a:t>
            </a:r>
          </a:p>
          <a:p>
            <a:pPr marL="838179" lvl="1" indent="-228594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A lifestyle change program can help you make lasting healthy behavior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74D13-9CE3-45E0-87F2-96D5858BB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367" y="799590"/>
            <a:ext cx="4074636" cy="5278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329918-2170-4109-A6A1-FEFF22EB5C49}"/>
              </a:ext>
            </a:extLst>
          </p:cNvPr>
          <p:cNvSpPr/>
          <p:nvPr/>
        </p:nvSpPr>
        <p:spPr>
          <a:xfrm>
            <a:off x="4070283" y="6327058"/>
            <a:ext cx="6574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800" dirty="0">
                <a:solidFill>
                  <a:srgbClr val="595959"/>
                </a:solidFill>
                <a:latin typeface="Calibri"/>
              </a:rPr>
              <a:t>National Diabetes Education Program. Guiding Principles for the Care of People with or at Risk for Diabetes. </a:t>
            </a:r>
            <a:r>
              <a:rPr lang="en-US" sz="800" dirty="0">
                <a:solidFill>
                  <a:srgbClr val="595959"/>
                </a:solidFill>
                <a:latin typeface="Calibri"/>
                <a:hlinkClick r:id="rId4"/>
              </a:rPr>
              <a:t>https://www.niddk.nih.gov/health-information/communication-programs/ndep/health-professionals/game-plan-preventing-type-2-diabetes/how-talk-patients-about-prediabetes-diagnosis/dos-donts-initial-conversation-about-prediabetes</a:t>
            </a:r>
            <a:r>
              <a:rPr lang="en-US" sz="800" dirty="0">
                <a:solidFill>
                  <a:srgbClr val="595959"/>
                </a:solidFill>
                <a:latin typeface="Calibri"/>
              </a:rPr>
              <a:t>. Updated August 2018. Accessed March 4, 2019. </a:t>
            </a:r>
          </a:p>
        </p:txBody>
      </p:sp>
    </p:spTree>
    <p:extLst>
      <p:ext uri="{BB962C8B-B14F-4D97-AF65-F5344CB8AC3E}">
        <p14:creationId xmlns:p14="http://schemas.microsoft.com/office/powerpoint/2010/main" val="2023533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191" y="-38630"/>
            <a:ext cx="10515600" cy="810037"/>
          </a:xfrm>
        </p:spPr>
        <p:txBody>
          <a:bodyPr/>
          <a:lstStyle/>
          <a:p>
            <a:r>
              <a:rPr lang="en-US" dirty="0"/>
              <a:t>Step Four: Manage and refer patients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A05D499-8038-C642-91E0-FF7B8677CF19}" type="slidenum">
              <a:rPr lang="en-US" smtClean="0"/>
              <a:pPr defTabSz="609585"/>
              <a:t>25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9329" r="10579" b="2238"/>
          <a:stretch/>
        </p:blipFill>
        <p:spPr bwMode="auto">
          <a:xfrm>
            <a:off x="0" y="815686"/>
            <a:ext cx="4060132" cy="54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F05FA1-EECE-465D-8EF6-EE259B52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376" y="949398"/>
            <a:ext cx="4053757" cy="5244549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B2C3F9-7031-43F2-9B82-C8A1641A0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32" y="949397"/>
            <a:ext cx="3767673" cy="530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10"/>
    </mc:Choice>
    <mc:Fallback xmlns="">
      <p:transition xmlns:p14="http://schemas.microsoft.com/office/powerpoint/2010/main" spd="slow" advTm="2831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1196947"/>
          </a:xfrm>
        </p:spPr>
        <p:txBody>
          <a:bodyPr>
            <a:normAutofit/>
          </a:bodyPr>
          <a:lstStyle/>
          <a:p>
            <a:r>
              <a:rPr lang="en-US" dirty="0"/>
              <a:t>Step Five: Monitor progress and follow-up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65552" y="6470633"/>
            <a:ext cx="123444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DA05D499-8038-C642-91E0-FF7B8677CF19}" type="slidenum">
              <a:rPr lang="en-US"/>
              <a:pPr defTabSz="609585"/>
              <a:t>26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372118"/>
            <a:ext cx="2528816" cy="31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49960" y="1604918"/>
            <a:ext cx="8092440" cy="4618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1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/>
              <a:buChar char="•"/>
              <a:defRPr sz="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-304792" defTabSz="1219170">
              <a:spcBef>
                <a:spcPts val="1333"/>
              </a:spcBef>
              <a:spcAft>
                <a:spcPts val="800"/>
              </a:spcAft>
            </a:pPr>
            <a:r>
              <a:rPr lang="en-US" sz="2133" dirty="0">
                <a:solidFill>
                  <a:srgbClr val="595959"/>
                </a:solidFill>
              </a:rPr>
              <a:t>Arrange follow-up in 3-6 months</a:t>
            </a:r>
          </a:p>
          <a:p>
            <a:pPr marL="304792" indent="-304792" defTabSz="1219170">
              <a:spcBef>
                <a:spcPts val="1333"/>
              </a:spcBef>
              <a:spcAft>
                <a:spcPts val="800"/>
              </a:spcAft>
            </a:pPr>
            <a:r>
              <a:rPr lang="en-US" sz="2133" dirty="0">
                <a:solidFill>
                  <a:srgbClr val="595959"/>
                </a:solidFill>
              </a:rPr>
              <a:t>Request that the DPP provide reports on patient progress</a:t>
            </a:r>
          </a:p>
          <a:p>
            <a:pPr marL="304792" indent="-304792" defTabSz="1219170">
              <a:spcBef>
                <a:spcPts val="1333"/>
              </a:spcBef>
              <a:spcAft>
                <a:spcPts val="800"/>
              </a:spcAft>
            </a:pPr>
            <a:r>
              <a:rPr lang="en-US" sz="2133" dirty="0">
                <a:solidFill>
                  <a:srgbClr val="595959"/>
                </a:solidFill>
              </a:rPr>
              <a:t>Monitor your patient’s fasting glucose or hemoglobin A1C every 12 months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624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1523-3F04-456C-8E80-7E5BC48B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80" y="2091266"/>
            <a:ext cx="11114425" cy="2675467"/>
          </a:xfrm>
        </p:spPr>
        <p:txBody>
          <a:bodyPr/>
          <a:lstStyle/>
          <a:p>
            <a:r>
              <a:rPr lang="en-US" dirty="0"/>
              <a:t>Shared Decision Making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DCBBF-34C4-4028-A74F-B442F6D89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203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37" y="324264"/>
            <a:ext cx="11333739" cy="1094609"/>
          </a:xfrm>
        </p:spPr>
        <p:txBody>
          <a:bodyPr>
            <a:noAutofit/>
          </a:bodyPr>
          <a:lstStyle/>
          <a:p>
            <a:r>
              <a:rPr lang="en-US" dirty="0"/>
              <a:t>Shared Decision Making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7437" y="1538031"/>
            <a:ext cx="5366215" cy="4143241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Collaborative process</a:t>
            </a:r>
          </a:p>
          <a:p>
            <a:r>
              <a:rPr lang="en-US" sz="2200" dirty="0">
                <a:solidFill>
                  <a:schemeClr val="tx1"/>
                </a:solidFill>
              </a:rPr>
              <a:t>Arrive at a decision mutually agreeable to patient and clinician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Informed by patient’s values and preferences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A475C-2063-4DD8-AE6C-F43841AF7D02}"/>
              </a:ext>
            </a:extLst>
          </p:cNvPr>
          <p:cNvSpPr/>
          <p:nvPr/>
        </p:nvSpPr>
        <p:spPr>
          <a:xfrm>
            <a:off x="3979649" y="6313752"/>
            <a:ext cx="6303033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Diabetes Association. 2.Classification and Diagnosis of Diabetes: Standards of Medical Care in Diabetes- 2019.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Care.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2019;42(Suppl 1):S13–S28. https://doi.org/10.2337/dc19-S002</a:t>
            </a:r>
          </a:p>
        </p:txBody>
      </p:sp>
      <p:pic>
        <p:nvPicPr>
          <p:cNvPr id="4" name="Picture 3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14672EF7-8698-457B-9012-B661616AC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52" y="1418873"/>
            <a:ext cx="5967524" cy="39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60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37" y="324264"/>
            <a:ext cx="3580117" cy="1114792"/>
          </a:xfrm>
        </p:spPr>
        <p:txBody>
          <a:bodyPr>
            <a:noAutofit/>
          </a:bodyPr>
          <a:lstStyle/>
          <a:p>
            <a:r>
              <a:rPr lang="en-US" dirty="0"/>
              <a:t>Why SDM Makes Sense for Prediabetes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4448" y="1645865"/>
            <a:ext cx="3783106" cy="3446088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More than one reasonable option exists </a:t>
            </a:r>
          </a:p>
          <a:p>
            <a:r>
              <a:rPr lang="en-US" sz="2200" dirty="0">
                <a:solidFill>
                  <a:schemeClr val="tx1"/>
                </a:solidFill>
              </a:rPr>
              <a:t>Options are easy to define in lay terms</a:t>
            </a:r>
          </a:p>
          <a:p>
            <a:r>
              <a:rPr lang="en-US" sz="2200" dirty="0">
                <a:solidFill>
                  <a:schemeClr val="tx1"/>
                </a:solidFill>
              </a:rPr>
              <a:t>Pros/cons of each option identify patient preference 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A475C-2063-4DD8-AE6C-F43841AF7D02}"/>
              </a:ext>
            </a:extLst>
          </p:cNvPr>
          <p:cNvSpPr/>
          <p:nvPr/>
        </p:nvSpPr>
        <p:spPr>
          <a:xfrm>
            <a:off x="3979649" y="6313752"/>
            <a:ext cx="6303033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American Diabetes Association. 2.Classification and Diagnosis of Diabetes: Standards of Medical Care in Diabetes- 2019. 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Care.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2019;42(Suppl 1):S13–S28. https://doi.org/10.2337/dc19-S002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AE416-7302-4FA1-9EC4-A7666384E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291" y="164785"/>
            <a:ext cx="7535327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7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Describe the clinical practice burden and trends in prediabetes and type 2 diabetes</a:t>
            </a:r>
          </a:p>
          <a:p>
            <a:pPr lvl="0"/>
            <a:r>
              <a:rPr lang="en-US" dirty="0"/>
              <a:t>Review the evidence that supports systematically screening patients for prediabetes, and referring to a community-based program, like the National Diabetes Prevention Program, to prevent type 2 diabetes</a:t>
            </a:r>
          </a:p>
          <a:p>
            <a:pPr lvl="0"/>
            <a:r>
              <a:rPr lang="en-US" dirty="0"/>
              <a:t>Identify the tools available to identify patients with prediabetes and establish a referral process</a:t>
            </a:r>
          </a:p>
          <a:p>
            <a:pPr lvl="0"/>
            <a:r>
              <a:rPr lang="en-US" dirty="0"/>
              <a:t>Describe shared decision making and how this patient-centered treatment approach can improve outcomes for patients with prediabetes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A05D499-8038-C642-91E0-FF7B8677CF19}" type="slidenum">
              <a:rPr lang="en-US"/>
              <a:pPr defTabSz="609585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33"/>
    </mc:Choice>
    <mc:Fallback xmlns="">
      <p:transition xmlns:p14="http://schemas.microsoft.com/office/powerpoint/2010/main" spd="slow" advTm="5853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DPP Rule and Set of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A05D499-8038-C642-91E0-FF7B8677CF19}" type="slidenum">
              <a:rPr lang="en-US"/>
              <a:pPr defTabSz="609585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5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4"/>
            <a:ext cx="4381008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1DAFC-3743-440C-B216-2FC71475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9" cy="4795408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33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Beneficiary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5F6FE-8D2E-4520-ACFE-4A5E88F328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26221" y="6356350"/>
            <a:ext cx="627580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r" defTabSz="1219170">
              <a:spcAft>
                <a:spcPts val="800"/>
              </a:spcAft>
            </a:pPr>
            <a:fld id="{DA05D499-8038-C642-91E0-FF7B8677CF19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algn="r" defTabSz="1219170">
                <a:spcAft>
                  <a:spcPts val="800"/>
                </a:spcAft>
              </a:pPr>
              <a:t>31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graphicFrame>
        <p:nvGraphicFramePr>
          <p:cNvPr id="19" name="TextBox 4">
            <a:extLst>
              <a:ext uri="{FF2B5EF4-FFF2-40B4-BE49-F238E27FC236}">
                <a16:creationId xmlns:a16="http://schemas.microsoft.com/office/drawing/2014/main" id="{17E6D494-6A19-4CE6-A049-33BCF651CD50}"/>
              </a:ext>
            </a:extLst>
          </p:cNvPr>
          <p:cNvGraphicFramePr/>
          <p:nvPr/>
        </p:nvGraphicFramePr>
        <p:xfrm>
          <a:off x="5194301" y="470925"/>
          <a:ext cx="6513604" cy="588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4349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8D30-EB31-4DA1-8E16-094E7800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Medicare DPP – Set of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3BE77-DCA5-4297-AC8F-5DCA1A1F53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DA05D499-8038-C642-91E0-FF7B8677CF19}" type="slidenum">
              <a:rPr lang="en-US"/>
              <a:pPr defTabSz="609585"/>
              <a:t>32</a:t>
            </a:fld>
            <a:endParaRPr lang="en-US"/>
          </a:p>
        </p:txBody>
      </p:sp>
      <p:sp>
        <p:nvSpPr>
          <p:cNvPr id="5" name="Arrow: Right 22">
            <a:extLst>
              <a:ext uri="{FF2B5EF4-FFF2-40B4-BE49-F238E27FC236}">
                <a16:creationId xmlns:a16="http://schemas.microsoft.com/office/drawing/2014/main" id="{C60EAC3C-A6B4-49A0-B8DD-A38CB61A53EB}"/>
              </a:ext>
            </a:extLst>
          </p:cNvPr>
          <p:cNvSpPr/>
          <p:nvPr/>
        </p:nvSpPr>
        <p:spPr>
          <a:xfrm>
            <a:off x="501806" y="2767752"/>
            <a:ext cx="6905863" cy="80813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b="1">
                <a:solidFill>
                  <a:srgbClr val="595959"/>
                </a:solidFill>
                <a:latin typeface="Calibri"/>
              </a:rPr>
              <a:t>Months 1-6 (Core Sessions) </a:t>
            </a:r>
            <a:r>
              <a:rPr lang="en-US" b="1" i="1" u="sng">
                <a:solidFill>
                  <a:srgbClr val="595959"/>
                </a:solidFill>
                <a:latin typeface="Calibri"/>
              </a:rPr>
              <a:t>and</a:t>
            </a:r>
            <a:r>
              <a:rPr lang="en-US" b="1">
                <a:solidFill>
                  <a:srgbClr val="595959"/>
                </a:solidFill>
                <a:latin typeface="Calibri"/>
              </a:rPr>
              <a:t> Months 7-12 (Core Maintenance)</a:t>
            </a:r>
          </a:p>
        </p:txBody>
      </p:sp>
      <p:sp>
        <p:nvSpPr>
          <p:cNvPr id="6" name="Arrow: Right 22">
            <a:extLst>
              <a:ext uri="{FF2B5EF4-FFF2-40B4-BE49-F238E27FC236}">
                <a16:creationId xmlns:a16="http://schemas.microsoft.com/office/drawing/2014/main" id="{4E928E28-E4F8-4DA3-9A45-8FFFADF87145}"/>
              </a:ext>
            </a:extLst>
          </p:cNvPr>
          <p:cNvSpPr/>
          <p:nvPr/>
        </p:nvSpPr>
        <p:spPr>
          <a:xfrm>
            <a:off x="7407669" y="2767752"/>
            <a:ext cx="4263063" cy="80467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b="1">
                <a:solidFill>
                  <a:srgbClr val="595959"/>
                </a:solidFill>
                <a:latin typeface="Calibri"/>
              </a:rPr>
              <a:t>Months 13-24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CB241-C17B-4776-879C-CD63334A67D7}"/>
              </a:ext>
            </a:extLst>
          </p:cNvPr>
          <p:cNvSpPr txBox="1"/>
          <p:nvPr/>
        </p:nvSpPr>
        <p:spPr>
          <a:xfrm>
            <a:off x="574751" y="3476709"/>
            <a:ext cx="683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white"/>
                </a:solidFill>
                <a:latin typeface="Calibri"/>
              </a:rPr>
              <a:t>All MDPP beneficiaries are eligible for 12 months of core services</a:t>
            </a:r>
          </a:p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white"/>
                </a:solidFill>
                <a:latin typeface="Calibri"/>
              </a:rPr>
              <a:t>5% weight loss is primary goal of core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6F209-D17C-4074-92CB-7DD794AF7A92}"/>
              </a:ext>
            </a:extLst>
          </p:cNvPr>
          <p:cNvSpPr txBox="1"/>
          <p:nvPr/>
        </p:nvSpPr>
        <p:spPr>
          <a:xfrm>
            <a:off x="7456984" y="3459738"/>
            <a:ext cx="3906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</a:rPr>
              <a:t>Beneficiaries must meet weight loss and attendance goals to be eligible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5769E4-71D6-4A59-8C09-442F56C03308}"/>
              </a:ext>
            </a:extLst>
          </p:cNvPr>
          <p:cNvCxnSpPr/>
          <p:nvPr/>
        </p:nvCxnSpPr>
        <p:spPr>
          <a:xfrm>
            <a:off x="574751" y="2729652"/>
            <a:ext cx="6858000" cy="0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130DD8-757D-447F-91F3-6B7F9F22853E}"/>
              </a:ext>
            </a:extLst>
          </p:cNvPr>
          <p:cNvCxnSpPr/>
          <p:nvPr/>
        </p:nvCxnSpPr>
        <p:spPr>
          <a:xfrm>
            <a:off x="7421667" y="2729652"/>
            <a:ext cx="4251960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70958A-2309-4A5D-BEE6-15EFB4A4103D}"/>
              </a:ext>
            </a:extLst>
          </p:cNvPr>
          <p:cNvGraphicFramePr>
            <a:graphicFrameLocks noGrp="1"/>
          </p:cNvGraphicFramePr>
          <p:nvPr/>
        </p:nvGraphicFramePr>
        <p:xfrm>
          <a:off x="267042" y="2064085"/>
          <a:ext cx="11403689" cy="2171295"/>
        </p:xfrm>
        <a:graphic>
          <a:graphicData uri="http://schemas.openxmlformats.org/drawingml/2006/table">
            <a:tbl>
              <a:tblPr firstRow="1" bandRow="1"/>
              <a:tblGrid>
                <a:gridCol w="7044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8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129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+mn-lt"/>
                        </a:rPr>
                        <a:t>MDPP Core Services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+mn-lt"/>
                        </a:rPr>
                        <a:t>Ongoing Maintenance Sessions*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E703F-02F1-4DFF-8395-027C408C6FB6}"/>
              </a:ext>
            </a:extLst>
          </p:cNvPr>
          <p:cNvCxnSpPr/>
          <p:nvPr/>
        </p:nvCxnSpPr>
        <p:spPr>
          <a:xfrm>
            <a:off x="777951" y="2932852"/>
            <a:ext cx="6858000" cy="0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124A8D-701F-4712-85B2-0DDEC476C7D6}"/>
              </a:ext>
            </a:extLst>
          </p:cNvPr>
          <p:cNvCxnSpPr>
            <a:cxnSpLocks/>
          </p:cNvCxnSpPr>
          <p:nvPr/>
        </p:nvCxnSpPr>
        <p:spPr>
          <a:xfrm>
            <a:off x="7624867" y="2932852"/>
            <a:ext cx="3738984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22">
            <a:extLst>
              <a:ext uri="{FF2B5EF4-FFF2-40B4-BE49-F238E27FC236}">
                <a16:creationId xmlns:a16="http://schemas.microsoft.com/office/drawing/2014/main" id="{2523477A-9E13-41F5-B847-C7988E45F414}"/>
              </a:ext>
            </a:extLst>
          </p:cNvPr>
          <p:cNvSpPr/>
          <p:nvPr/>
        </p:nvSpPr>
        <p:spPr>
          <a:xfrm>
            <a:off x="565975" y="2767753"/>
            <a:ext cx="6905863" cy="80813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b="1">
                <a:solidFill>
                  <a:srgbClr val="595959"/>
                </a:solidFill>
                <a:latin typeface="Calibri"/>
              </a:rPr>
              <a:t>Months 1-6 (Core Sessions) </a:t>
            </a:r>
            <a:r>
              <a:rPr lang="en-US" b="1" i="1" u="sng">
                <a:solidFill>
                  <a:srgbClr val="595959"/>
                </a:solidFill>
                <a:latin typeface="Calibri"/>
              </a:rPr>
              <a:t>and</a:t>
            </a:r>
            <a:r>
              <a:rPr lang="en-US" b="1">
                <a:solidFill>
                  <a:srgbClr val="595959"/>
                </a:solidFill>
                <a:latin typeface="Calibri"/>
              </a:rPr>
              <a:t> Months 7-12 (Core Maintenance)</a:t>
            </a:r>
          </a:p>
        </p:txBody>
      </p:sp>
      <p:sp>
        <p:nvSpPr>
          <p:cNvPr id="16" name="Arrow: Right 22">
            <a:extLst>
              <a:ext uri="{FF2B5EF4-FFF2-40B4-BE49-F238E27FC236}">
                <a16:creationId xmlns:a16="http://schemas.microsoft.com/office/drawing/2014/main" id="{2053E394-4CF4-448E-9A67-D078463D3BF7}"/>
              </a:ext>
            </a:extLst>
          </p:cNvPr>
          <p:cNvSpPr/>
          <p:nvPr/>
        </p:nvSpPr>
        <p:spPr>
          <a:xfrm>
            <a:off x="7471838" y="2767753"/>
            <a:ext cx="4263063" cy="80467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b="1">
                <a:solidFill>
                  <a:srgbClr val="595959"/>
                </a:solidFill>
                <a:latin typeface="Calibri"/>
              </a:rPr>
              <a:t>Months 13-24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F9315-9DBA-4E6E-BB97-FEF71E9AE281}"/>
              </a:ext>
            </a:extLst>
          </p:cNvPr>
          <p:cNvSpPr txBox="1"/>
          <p:nvPr/>
        </p:nvSpPr>
        <p:spPr>
          <a:xfrm>
            <a:off x="777951" y="3605047"/>
            <a:ext cx="683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white"/>
                </a:solidFill>
                <a:latin typeface="Calibri"/>
              </a:rPr>
              <a:t>All MDPP beneficiaries are eligible for 12 months of core services</a:t>
            </a:r>
          </a:p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white"/>
                </a:solidFill>
                <a:latin typeface="Calibri"/>
              </a:rPr>
              <a:t>5% weight loss is primary goal of core services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46199-A3C0-474A-99B0-D834736302A7}"/>
              </a:ext>
            </a:extLst>
          </p:cNvPr>
          <p:cNvSpPr txBox="1"/>
          <p:nvPr/>
        </p:nvSpPr>
        <p:spPr>
          <a:xfrm>
            <a:off x="7660184" y="3588075"/>
            <a:ext cx="3906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</a:rPr>
              <a:t>Beneficiaries must meet weight loss and attendance goals to be eligible</a:t>
            </a:r>
          </a:p>
        </p:txBody>
      </p:sp>
      <p:sp>
        <p:nvSpPr>
          <p:cNvPr id="20" name="Round Diagonal Corner Rectangle 22">
            <a:extLst>
              <a:ext uri="{FF2B5EF4-FFF2-40B4-BE49-F238E27FC236}">
                <a16:creationId xmlns:a16="http://schemas.microsoft.com/office/drawing/2014/main" id="{48CF3E5D-521D-4DA6-A9D2-9D99A10854BB}"/>
              </a:ext>
            </a:extLst>
          </p:cNvPr>
          <p:cNvSpPr/>
          <p:nvPr/>
        </p:nvSpPr>
        <p:spPr>
          <a:xfrm>
            <a:off x="501806" y="4489558"/>
            <a:ext cx="11168927" cy="958743"/>
          </a:xfrm>
          <a:prstGeom prst="round2Diag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609585">
              <a:buFont typeface="Arial" panose="020B0604020202020204" pitchFamily="34" charset="0"/>
              <a:buChar char="•"/>
            </a:pPr>
            <a:endParaRPr lang="en-US">
              <a:solidFill>
                <a:srgbClr val="595959"/>
              </a:solidFill>
              <a:latin typeface="Calibri"/>
            </a:endParaRPr>
          </a:p>
          <a:p>
            <a:pPr marL="285744" indent="-285744" algn="ctr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</a:rPr>
              <a:t>Follows a CDC-approved curriculum</a:t>
            </a:r>
          </a:p>
          <a:p>
            <a:pPr marL="285744" indent="-285744" algn="ctr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</a:rPr>
              <a:t>No beneficiary copay</a:t>
            </a:r>
          </a:p>
          <a:p>
            <a:pPr marL="285744" indent="-285744" algn="ctr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95959"/>
                </a:solidFill>
                <a:latin typeface="Calibri"/>
              </a:rPr>
              <a:t>No referral required</a:t>
            </a:r>
          </a:p>
          <a:p>
            <a:pPr marL="285744" indent="-285744" algn="ctr" defTabSz="609585">
              <a:buFont typeface="Arial" panose="020B0604020202020204" pitchFamily="34" charset="0"/>
              <a:buChar char="•"/>
            </a:pPr>
            <a:endParaRPr lang="en-US">
              <a:solidFill>
                <a:srgbClr val="595959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A92C9-BA1B-411C-901E-E58294F311ED}"/>
              </a:ext>
            </a:extLst>
          </p:cNvPr>
          <p:cNvSpPr txBox="1"/>
          <p:nvPr/>
        </p:nvSpPr>
        <p:spPr>
          <a:xfrm>
            <a:off x="467825" y="5800050"/>
            <a:ext cx="7952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000">
                <a:solidFill>
                  <a:srgbClr val="595959"/>
                </a:solidFill>
                <a:latin typeface="Calibri"/>
              </a:rPr>
              <a:t>* The ongoing maintenance sessions are unique to the MDPP services and not required for CDC recognition.</a:t>
            </a:r>
          </a:p>
        </p:txBody>
      </p:sp>
    </p:spTree>
    <p:extLst>
      <p:ext uri="{BB962C8B-B14F-4D97-AF65-F5344CB8AC3E}">
        <p14:creationId xmlns:p14="http://schemas.microsoft.com/office/powerpoint/2010/main" val="2044713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4"/>
            <a:ext cx="4381008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9" cy="4795408"/>
          </a:xfrm>
        </p:spPr>
        <p:txBody>
          <a:bodyPr vert="horz" lIns="121920" tIns="60960" rIns="121920" bIns="6096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867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Medicare Supplier Process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194301" y="470925"/>
          <a:ext cx="6513604" cy="588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85">
              <a:spcAft>
                <a:spcPts val="800"/>
              </a:spcAft>
            </a:pPr>
            <a:fld id="{DA05D499-8038-C642-91E0-FF7B8677CF19}" type="slidenum">
              <a:rPr lang="en-US" sz="2400">
                <a:solidFill>
                  <a:srgbClr val="595959">
                    <a:lumMod val="50000"/>
                    <a:lumOff val="50000"/>
                  </a:srgbClr>
                </a:solidFill>
                <a:latin typeface="Calibri"/>
              </a:rPr>
              <a:pPr defTabSz="609585">
                <a:spcAft>
                  <a:spcPts val="800"/>
                </a:spcAft>
              </a:pPr>
              <a:t>33</a:t>
            </a:fld>
            <a:endParaRPr lang="en-US" sz="2400">
              <a:solidFill>
                <a:srgbClr val="595959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294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30189E-B2EE-0344-A8D7-FA3E40A5AE63}"/>
              </a:ext>
            </a:extLst>
          </p:cNvPr>
          <p:cNvSpPr/>
          <p:nvPr/>
        </p:nvSpPr>
        <p:spPr>
          <a:xfrm>
            <a:off x="5561556" y="0"/>
            <a:ext cx="6630444" cy="6858000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B4F35-74B6-4D48-BBA0-461513F0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13" y="818967"/>
            <a:ext cx="4868091" cy="784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3E6F"/>
                </a:solidFill>
                <a:latin typeface="+mn-lt"/>
              </a:rPr>
              <a:t>AMA Digital Guide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F23EA-949C-424A-BAE4-B9132B4E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059" y="1030573"/>
            <a:ext cx="4958219" cy="6251253"/>
          </a:xfrm>
        </p:spPr>
        <p:txBody>
          <a:bodyPr>
            <a:normAutofit/>
          </a:bodyPr>
          <a:lstStyle/>
          <a:p>
            <a:pPr>
              <a:lnSpc>
                <a:spcPts val="2100"/>
              </a:lnSpc>
            </a:pPr>
            <a:r>
              <a:rPr lang="en-US" sz="2000" dirty="0">
                <a:solidFill>
                  <a:schemeClr val="bg1"/>
                </a:solidFill>
              </a:rPr>
              <a:t>Step-by-step guidance to implement a diabetes prevention strategy, including a personalized project plan and dashboard</a:t>
            </a:r>
          </a:p>
          <a:p>
            <a:pPr>
              <a:lnSpc>
                <a:spcPts val="21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bg1"/>
                </a:solidFill>
              </a:rPr>
              <a:t>Content related to diabetes prevention including:</a:t>
            </a:r>
          </a:p>
          <a:p>
            <a:pPr lvl="1">
              <a:lnSpc>
                <a:spcPts val="21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bg1"/>
                </a:solidFill>
              </a:rPr>
              <a:t>Real-life experiences with diabetes prevention</a:t>
            </a:r>
          </a:p>
          <a:p>
            <a:pPr lvl="1">
              <a:lnSpc>
                <a:spcPts val="21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bg1"/>
                </a:solidFill>
              </a:rPr>
              <a:t>Profiles of current health care organizations</a:t>
            </a:r>
          </a:p>
          <a:p>
            <a:pPr lvl="1">
              <a:lnSpc>
                <a:spcPts val="21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bg1"/>
                </a:solidFill>
              </a:rPr>
              <a:t>Patient handouts on prediabetes </a:t>
            </a:r>
          </a:p>
          <a:p>
            <a:pPr lvl="1">
              <a:lnSpc>
                <a:spcPts val="21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bg1"/>
                </a:solidFill>
              </a:rPr>
              <a:t>The National DPP lifestyle change program, and more</a:t>
            </a:r>
          </a:p>
          <a:p>
            <a:pPr>
              <a:lnSpc>
                <a:spcPts val="2100"/>
              </a:lnSpc>
            </a:pPr>
            <a:r>
              <a:rPr lang="en-US" sz="2000" dirty="0">
                <a:solidFill>
                  <a:schemeClr val="bg1"/>
                </a:solidFill>
              </a:rPr>
              <a:t>Free access to best practice solutions, tools and resources to assist with planning and executing a diabetes prevention strategy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6B452-02BD-4127-A073-D3CFC676C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09" y="1603570"/>
            <a:ext cx="4491295" cy="3033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073C7C-8AF3-44C4-8C00-D5B662DA6D59}"/>
              </a:ext>
            </a:extLst>
          </p:cNvPr>
          <p:cNvSpPr txBox="1"/>
          <p:nvPr/>
        </p:nvSpPr>
        <p:spPr>
          <a:xfrm>
            <a:off x="835506" y="4761912"/>
            <a:ext cx="392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6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amapreventdiabetes.org</a:t>
            </a:r>
          </a:p>
        </p:txBody>
      </p:sp>
      <p:sp>
        <p:nvSpPr>
          <p:cNvPr id="11" name="Google Shape;144;p19">
            <a:extLst>
              <a:ext uri="{FF2B5EF4-FFF2-40B4-BE49-F238E27FC236}">
                <a16:creationId xmlns:a16="http://schemas.microsoft.com/office/drawing/2014/main" id="{FF6B7771-4F44-1B43-9D52-99684751A8D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9304867" y="6365875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88888"/>
                </a:buClr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  <a:sym typeface="Times New Roman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6888F24E-8BBA-624A-BDDA-BC9086609650}"/>
              </a:ext>
            </a:extLst>
          </p:cNvPr>
          <p:cNvSpPr/>
          <p:nvPr/>
        </p:nvSpPr>
        <p:spPr>
          <a:xfrm rot="5400000">
            <a:off x="5319319" y="891650"/>
            <a:ext cx="702925" cy="50631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893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4CDC6-E109-4161-B945-0E20B068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3" y="992634"/>
            <a:ext cx="10929788" cy="1830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096" y="2919470"/>
            <a:ext cx="10928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Resources: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ACPM: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https://www.acpm.org/initiatives/diabetes-prevention/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BWHI: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https://bwhi.org/change-your-lifestyle-cyl2/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454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92888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67041" y="6393951"/>
            <a:ext cx="1234440" cy="366183"/>
          </a:xfrm>
        </p:spPr>
        <p:txBody>
          <a:bodyPr/>
          <a:lstStyle/>
          <a:p>
            <a:pPr defTabSz="609585"/>
            <a:fld id="{DA05D499-8038-C642-91E0-FF7B8677CF19}" type="slidenum">
              <a:rPr lang="en-US"/>
              <a:pPr defTabSz="609585"/>
              <a:t>37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3C093-B5B7-430A-A065-359392732B00}"/>
              </a:ext>
            </a:extLst>
          </p:cNvPr>
          <p:cNvSpPr txBox="1"/>
          <p:nvPr/>
        </p:nvSpPr>
        <p:spPr>
          <a:xfrm>
            <a:off x="2415397" y="4543243"/>
            <a:ext cx="761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dirty="0">
                <a:solidFill>
                  <a:srgbClr val="595959"/>
                </a:solidFill>
                <a:latin typeface="Calibri"/>
                <a:hlinkClick r:id="rId2"/>
              </a:rPr>
              <a:t>janet.Williams@ama-assn.org</a:t>
            </a:r>
            <a:r>
              <a:rPr lang="en-US" sz="3200" dirty="0">
                <a:solidFill>
                  <a:srgbClr val="595959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1546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8C16AB82-9A5A-374F-8160-9694430342A9}" type="slidenum">
              <a:rPr lang="en-US"/>
              <a:pPr defTabSz="609585"/>
              <a:t>4</a:t>
            </a:fld>
            <a:endParaRPr lang="en-US" dirty="0"/>
          </a:p>
        </p:txBody>
      </p:sp>
      <p:pic>
        <p:nvPicPr>
          <p:cNvPr id="5" name="Picture 4" descr="screen-shot-2015-03-31-at-12-16-18-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6682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1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9"/>
    </mc:Choice>
    <mc:Fallback xmlns="">
      <p:transition xmlns:p14="http://schemas.microsoft.com/office/powerpoint/2010/main" spd="slow" advTm="2217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65552" y="6470631"/>
            <a:ext cx="123444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DA05D499-8038-C642-91E0-FF7B8677CF19}" type="slidenum">
              <a:rPr lang="en-US"/>
              <a:pPr defTabSz="609585"/>
              <a:t>5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60" y="0"/>
            <a:ext cx="5367320" cy="621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2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0"/>
    </mc:Choice>
    <mc:Fallback xmlns="">
      <p:transition xmlns:p14="http://schemas.microsoft.com/office/powerpoint/2010/main" spd="slow" advTm="259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8787" y="2091266"/>
            <a:ext cx="11114425" cy="2675467"/>
          </a:xfrm>
        </p:spPr>
        <p:txBody>
          <a:bodyPr/>
          <a:lstStyle/>
          <a:p>
            <a:r>
              <a:rPr lang="en-US" dirty="0"/>
              <a:t>Clinical Burden of Prediabetes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/>
            <a:fld id="{DA05D499-8038-C642-91E0-FF7B8677CF19}" type="slidenum">
              <a:rPr lang="en-US">
                <a:solidFill>
                  <a:srgbClr val="595959">
                    <a:lumMod val="50000"/>
                    <a:lumOff val="50000"/>
                  </a:srgbClr>
                </a:solidFill>
              </a:rPr>
              <a:pPr defTabSz="1219170"/>
              <a:t>6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3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65552" y="6470633"/>
            <a:ext cx="1234440" cy="366183"/>
          </a:xfrm>
          <a:prstGeom prst="rect">
            <a:avLst/>
          </a:prstGeom>
        </p:spPr>
        <p:txBody>
          <a:bodyPr/>
          <a:lstStyle/>
          <a:p>
            <a:pPr defTabSz="609585"/>
            <a:fld id="{8C16AB82-9A5A-374F-8160-9694430342A9}" type="slidenum">
              <a:rPr lang="en-US">
                <a:solidFill>
                  <a:srgbClr val="595959">
                    <a:lumMod val="50000"/>
                    <a:lumOff val="50000"/>
                  </a:srgbClr>
                </a:solidFill>
              </a:rPr>
              <a:pPr defTabSz="609585"/>
              <a:t>7</a:t>
            </a:fld>
            <a:endParaRPr lang="en-US" dirty="0">
              <a:solidFill>
                <a:srgbClr val="595959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5049" y="1868619"/>
            <a:ext cx="4120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 charset="0"/>
              <a:buChar char="•"/>
              <a:defRPr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 Prediabetes age 55</a:t>
            </a:r>
            <a:b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609585">
              <a:buFont typeface="Arial" charset="0"/>
              <a:buChar char="•"/>
              <a:defRPr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 Type 2 Diabetes</a:t>
            </a:r>
            <a:b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609585">
              <a:buFont typeface="Arial" charset="0"/>
              <a:buChar char="•"/>
              <a:defRPr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Retinopathy</a:t>
            </a:r>
            <a:b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609585">
              <a:buFont typeface="Arial" charset="0"/>
              <a:buChar char="•"/>
              <a:defRPr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CKD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98708" y="1624960"/>
            <a:ext cx="3533340" cy="3786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Nephrology</a:t>
            </a:r>
          </a:p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authorizations</a:t>
            </a:r>
          </a:p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refills</a:t>
            </a:r>
          </a:p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labs</a:t>
            </a:r>
          </a:p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complications</a:t>
            </a:r>
          </a:p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</a:t>
            </a:r>
          </a:p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Osteoporosis</a:t>
            </a:r>
          </a:p>
          <a:p>
            <a:pPr defTabSz="609585"/>
            <a:r>
              <a:rPr lang="en-US" sz="2667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</a:p>
          <a:p>
            <a:pPr defTabSz="609585"/>
            <a:endParaRPr lang="en-US" sz="2667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248" y="182880"/>
            <a:ext cx="10515600" cy="1196947"/>
          </a:xfrm>
        </p:spPr>
        <p:txBody>
          <a:bodyPr>
            <a:normAutofit/>
          </a:bodyPr>
          <a:lstStyle/>
          <a:p>
            <a:r>
              <a:rPr lang="en-US" dirty="0"/>
              <a:t>Alex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3891"/>
            <a:ext cx="4201504" cy="23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8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D910B35-68CE-704B-AEEA-6C609424B4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006243"/>
            <a:ext cx="12192000" cy="4845515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C0697430-06D1-7644-B812-C830C995AF74}"/>
              </a:ext>
            </a:extLst>
          </p:cNvPr>
          <p:cNvSpPr txBox="1">
            <a:spLocks/>
          </p:cNvSpPr>
          <p:nvPr/>
        </p:nvSpPr>
        <p:spPr>
          <a:xfrm>
            <a:off x="354069" y="8518145"/>
            <a:ext cx="1645920" cy="488244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45266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2760">
              <a:defRPr/>
            </a:pPr>
            <a:fld id="{DA05D499-8038-C642-91E0-FF7B8677CF19}" type="slidenum">
              <a:rPr lang="en-US" sz="1333"/>
              <a:pPr defTabSz="812760">
                <a:defRPr/>
              </a:pPr>
              <a:t>8</a:t>
            </a:fld>
            <a:endParaRPr lang="en-US" sz="1333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392A44-0E79-7148-9F1B-549F3DA50076}"/>
              </a:ext>
            </a:extLst>
          </p:cNvPr>
          <p:cNvSpPr/>
          <p:nvPr/>
        </p:nvSpPr>
        <p:spPr>
          <a:xfrm>
            <a:off x="3" y="1544672"/>
            <a:ext cx="12191999" cy="3290745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id="{B6EA5FD7-D3B3-304C-A571-624F5E530BC0}"/>
              </a:ext>
            </a:extLst>
          </p:cNvPr>
          <p:cNvSpPr/>
          <p:nvPr/>
        </p:nvSpPr>
        <p:spPr>
          <a:xfrm>
            <a:off x="1493795" y="2262663"/>
            <a:ext cx="9283165" cy="17188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none" lIns="0" tIns="0" rIns="0" bIns="0" numCol="1" spcCol="1270" anchor="ctr" anchorCtr="0">
            <a:noAutofit/>
          </a:bodyPr>
          <a:lstStyle/>
          <a:p>
            <a:pPr algn="ctr" defTabSz="3476804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50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MILLION ADULTS</a:t>
            </a:r>
            <a:endParaRPr lang="en-US" sz="50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76804">
              <a:lnSpc>
                <a:spcPts val="2667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50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PREDIABETES</a:t>
            </a:r>
            <a:endParaRPr lang="en-US" sz="5067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296BB1-0FB5-FA41-8DC7-EFFA17452636}"/>
              </a:ext>
            </a:extLst>
          </p:cNvPr>
          <p:cNvCxnSpPr>
            <a:cxnSpLocks/>
          </p:cNvCxnSpPr>
          <p:nvPr/>
        </p:nvCxnSpPr>
        <p:spPr>
          <a:xfrm flipH="1">
            <a:off x="2931490" y="3777813"/>
            <a:ext cx="63290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C43646-D01B-4F49-BD35-09322539AF93}"/>
              </a:ext>
            </a:extLst>
          </p:cNvPr>
          <p:cNvGrpSpPr/>
          <p:nvPr/>
        </p:nvGrpSpPr>
        <p:grpSpPr>
          <a:xfrm>
            <a:off x="2056187" y="3892179"/>
            <a:ext cx="7845471" cy="620587"/>
            <a:chOff x="2237280" y="3176179"/>
            <a:chExt cx="5884103" cy="4654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A3989DD-E71D-6E41-8CD8-7F6DC37E93F8}"/>
                </a:ext>
              </a:extLst>
            </p:cNvPr>
            <p:cNvSpPr txBox="1"/>
            <p:nvPr/>
          </p:nvSpPr>
          <p:spPr>
            <a:xfrm>
              <a:off x="2893757" y="3200247"/>
              <a:ext cx="522762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276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US" sz="32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IN </a:t>
              </a:r>
              <a:r>
                <a:rPr lang="en-US" sz="32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3 </a:t>
              </a:r>
              <a:r>
                <a:rPr lang="en-US" sz="32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ADULTS HAS PREDIABETES</a:t>
              </a:r>
              <a:endParaRPr lang="en-US" sz="3200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1C99F8-BD99-CB45-A987-ABD12FE2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280" y="3176179"/>
              <a:ext cx="642938" cy="46544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6E3D2D4-FE1C-3C40-8879-34D3AB9B4D14}"/>
              </a:ext>
            </a:extLst>
          </p:cNvPr>
          <p:cNvSpPr txBox="1"/>
          <p:nvPr/>
        </p:nvSpPr>
        <p:spPr>
          <a:xfrm>
            <a:off x="12614987" y="3841074"/>
            <a:ext cx="31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400" dirty="0">
              <a:solidFill>
                <a:srgbClr val="595959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BBD49C-F72E-6F40-9027-74EA6815FA5C}"/>
              </a:ext>
            </a:extLst>
          </p:cNvPr>
          <p:cNvSpPr txBox="1"/>
          <p:nvPr/>
        </p:nvSpPr>
        <p:spPr>
          <a:xfrm>
            <a:off x="9260511" y="3429000"/>
            <a:ext cx="31290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467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endParaRPr lang="en-US" sz="1467" dirty="0">
              <a:solidFill>
                <a:srgbClr val="595959"/>
              </a:solidFill>
              <a:latin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76580B-049C-458B-B3B5-3B594B6D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2" y="173318"/>
            <a:ext cx="11397735" cy="1084561"/>
          </a:xfrm>
        </p:spPr>
        <p:txBody>
          <a:bodyPr>
            <a:normAutofit/>
          </a:bodyPr>
          <a:lstStyle/>
          <a:p>
            <a:r>
              <a:rPr lang="en-US" dirty="0"/>
              <a:t>Prevention of diabetes begins with identification of those at risk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D43CC8-8A6C-4A0E-B57D-3C4857F29F6C}"/>
              </a:ext>
            </a:extLst>
          </p:cNvPr>
          <p:cNvSpPr/>
          <p:nvPr/>
        </p:nvSpPr>
        <p:spPr>
          <a:xfrm>
            <a:off x="1371029" y="5990255"/>
            <a:ext cx="10820972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585"/>
            <a:r>
              <a:rPr lang="en-US" sz="933" dirty="0">
                <a:solidFill>
                  <a:srgbClr val="595959"/>
                </a:solidFill>
                <a:latin typeface="Calibri"/>
              </a:rPr>
              <a:t>Centers for Disease Control and Prevention. National Diabetes Statistics Report, 2017. Atlanta, GA: Centers for Disease Control and Prevention, U.S. Dept of Health and Human Services; 2017.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90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DBC772-8A1C-407B-820D-B3DB3097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Evidence and Guidelines</a:t>
            </a:r>
          </a:p>
        </p:txBody>
      </p:sp>
    </p:spTree>
    <p:extLst>
      <p:ext uri="{BB962C8B-B14F-4D97-AF65-F5344CB8AC3E}">
        <p14:creationId xmlns:p14="http://schemas.microsoft.com/office/powerpoint/2010/main" val="33132985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18 AMA PPT Template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E6DB592898E34EBDDF592288C0A585" ma:contentTypeVersion="10" ma:contentTypeDescription="Create a new document." ma:contentTypeScope="" ma:versionID="065702f1183d4d9bf6e8d4b287564402">
  <xsd:schema xmlns:xsd="http://www.w3.org/2001/XMLSchema" xmlns:xs="http://www.w3.org/2001/XMLSchema" xmlns:p="http://schemas.microsoft.com/office/2006/metadata/properties" xmlns:ns3="333f5da4-e552-40c6-b47e-12f1d35ccf80" targetNamespace="http://schemas.microsoft.com/office/2006/metadata/properties" ma:root="true" ma:fieldsID="75079b83c7445f6bef30271271fbaa94" ns3:_="">
    <xsd:import namespace="333f5da4-e552-40c6-b47e-12f1d35ccf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f5da4-e552-40c6-b47e-12f1d35ccf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E34829-F72A-4110-A330-8091CA6B6F3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F707BB7-E8ED-4AC7-87E2-395FA1763A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3f5da4-e552-40c6-b47e-12f1d35cc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03E742-A215-4095-A854-DBA3983700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2425</Words>
  <Application>Microsoft Office PowerPoint</Application>
  <PresentationFormat>Widescreen</PresentationFormat>
  <Paragraphs>291</Paragraphs>
  <Slides>37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1_Office Theme</vt:lpstr>
      <vt:lpstr>2_Office Theme</vt:lpstr>
      <vt:lpstr>2018 AMA PPT Template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Office Theme</vt:lpstr>
      <vt:lpstr>Learning Collaborative to Address Diabetes Prevention   Diabetes Care Begins With Diabetes Prevention</vt:lpstr>
      <vt:lpstr>Housekeeping </vt:lpstr>
      <vt:lpstr>Learning Objectives</vt:lpstr>
      <vt:lpstr>PowerPoint Presentation</vt:lpstr>
      <vt:lpstr>PowerPoint Presentation</vt:lpstr>
      <vt:lpstr>Clinical Burden of Prediabetes</vt:lpstr>
      <vt:lpstr>Alex</vt:lpstr>
      <vt:lpstr>Prevention of diabetes begins with identification of those at risk </vt:lpstr>
      <vt:lpstr>Review of Evidence and Guidelines</vt:lpstr>
      <vt:lpstr>Evidence supporting lifestyle intervention and pharmacotherapy for diabetes prevention: US Diabetes Prevention Program study</vt:lpstr>
      <vt:lpstr>Long-term Outcomes: DPPOS Study</vt:lpstr>
      <vt:lpstr>Translational Studies</vt:lpstr>
      <vt:lpstr>PowerPoint Presentation</vt:lpstr>
      <vt:lpstr>Guidelines/Recommendations/Clinical Resources Related to Diabetes Prevention </vt:lpstr>
      <vt:lpstr>USPSTF Abnormal glucose screening recommendation</vt:lpstr>
      <vt:lpstr>USPSTF Abnormal glucose screening recommendation</vt:lpstr>
      <vt:lpstr>ADA Standards of medical care in diabetes</vt:lpstr>
      <vt:lpstr>National Diabetes Education Program Guiding Principles for the Care of People with or at Risk for Diabetes</vt:lpstr>
      <vt:lpstr>Putting Prevention Into Practice</vt:lpstr>
      <vt:lpstr>The care team’s role in preventing diabetes</vt:lpstr>
      <vt:lpstr>Step One: Create awareness </vt:lpstr>
      <vt:lpstr>Step Two: Identify patients and document the diagnosis </vt:lpstr>
      <vt:lpstr>Identify eligible patients </vt:lpstr>
      <vt:lpstr>Step Three: Educate at-risk patients </vt:lpstr>
      <vt:lpstr>Step Four: Manage and refer patients </vt:lpstr>
      <vt:lpstr>Step Five: Monitor progress and follow-up</vt:lpstr>
      <vt:lpstr>Shared Decision Making</vt:lpstr>
      <vt:lpstr>Shared Decision Making </vt:lpstr>
      <vt:lpstr>Why SDM Makes Sense for Prediabetes</vt:lpstr>
      <vt:lpstr>Medicare DPP Rule and Set of Services</vt:lpstr>
      <vt:lpstr>Beneficiary Requirements</vt:lpstr>
      <vt:lpstr>Medicare DPP – Set of Services</vt:lpstr>
      <vt:lpstr>Medicare Supplier Process</vt:lpstr>
      <vt:lpstr>AMA Digital Guide 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Collaborative to Address Diabetes Prevention   Prediabetes Identification and Management: A Spoon Full of Prevention</dc:title>
  <dc:creator>Madeline Brady</dc:creator>
  <cp:lastModifiedBy>Madeline Brady</cp:lastModifiedBy>
  <cp:revision>20</cp:revision>
  <dcterms:created xsi:type="dcterms:W3CDTF">2020-01-16T16:21:56Z</dcterms:created>
  <dcterms:modified xsi:type="dcterms:W3CDTF">2023-09-26T23:28:52Z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0x01010051E6DB592898E34EBDDF592288C0A585</vt:lpwstr>
  </property>
</Properties>
</file>